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14"/>
  </p:notesMasterIdLst>
  <p:handoutMasterIdLst>
    <p:handoutMasterId r:id="rId15"/>
  </p:handoutMasterIdLst>
  <p:sldIdLst>
    <p:sldId id="265" r:id="rId3"/>
    <p:sldId id="283" r:id="rId4"/>
    <p:sldId id="267" r:id="rId5"/>
    <p:sldId id="285" r:id="rId6"/>
    <p:sldId id="266" r:id="rId7"/>
    <p:sldId id="284" r:id="rId8"/>
    <p:sldId id="286" r:id="rId9"/>
    <p:sldId id="287" r:id="rId10"/>
    <p:sldId id="289" r:id="rId11"/>
    <p:sldId id="288" r:id="rId12"/>
    <p:sldId id="268" r:id="rId13"/>
  </p:sldIdLst>
  <p:sldSz cx="12188825" cy="6858000"/>
  <p:notesSz cx="7023100" cy="93091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932" userDrawn="1">
          <p15:clr>
            <a:srgbClr val="A4A3A4"/>
          </p15:clr>
        </p15:guide>
        <p15:guide id="2" pos="2212"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8" autoAdjust="0"/>
    <p:restoredTop sz="65576" autoAdjust="0"/>
  </p:normalViewPr>
  <p:slideViewPr>
    <p:cSldViewPr showGuides="1">
      <p:cViewPr varScale="1">
        <p:scale>
          <a:sx n="75" d="100"/>
          <a:sy n="75" d="100"/>
        </p:scale>
        <p:origin x="1776" y="60"/>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notesViewPr>
    <p:cSldViewPr>
      <p:cViewPr varScale="1">
        <p:scale>
          <a:sx n="62" d="100"/>
          <a:sy n="62" d="100"/>
        </p:scale>
        <p:origin x="1950" y="72"/>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43343" cy="465455"/>
          </a:xfrm>
          <a:prstGeom prst="rect">
            <a:avLst/>
          </a:prstGeom>
        </p:spPr>
        <p:txBody>
          <a:bodyPr vert="horz" lIns="93324" tIns="46662" rIns="93324" bIns="46662" rtlCol="0"/>
          <a:lstStyle>
            <a:lvl1pPr algn="l">
              <a:defRPr sz="1200"/>
            </a:lvl1pPr>
          </a:lstStyle>
          <a:p>
            <a:endParaRPr/>
          </a:p>
        </p:txBody>
      </p:sp>
      <p:sp>
        <p:nvSpPr>
          <p:cNvPr id="3" name="Date Placeholder 2"/>
          <p:cNvSpPr>
            <a:spLocks noGrp="1"/>
          </p:cNvSpPr>
          <p:nvPr>
            <p:ph type="dt" sz="quarter" idx="1"/>
          </p:nvPr>
        </p:nvSpPr>
        <p:spPr>
          <a:xfrm>
            <a:off x="3978132" y="1"/>
            <a:ext cx="3043343" cy="465455"/>
          </a:xfrm>
          <a:prstGeom prst="rect">
            <a:avLst/>
          </a:prstGeom>
        </p:spPr>
        <p:txBody>
          <a:bodyPr vert="horz" lIns="93324" tIns="46662" rIns="93324" bIns="46662" rtlCol="0"/>
          <a:lstStyle>
            <a:lvl1pPr algn="r">
              <a:defRPr sz="1200"/>
            </a:lvl1pPr>
          </a:lstStyle>
          <a:p>
            <a:fld id="{739FF845-BB4A-479D-8C06-522C1DBAB2F9}" type="datetimeFigureOut">
              <a:rPr lang="en-US"/>
              <a:t>9/20/2017</a:t>
            </a:fld>
            <a:endParaRPr/>
          </a:p>
        </p:txBody>
      </p:sp>
      <p:sp>
        <p:nvSpPr>
          <p:cNvPr id="4" name="Footer Placeholder 3"/>
          <p:cNvSpPr>
            <a:spLocks noGrp="1"/>
          </p:cNvSpPr>
          <p:nvPr>
            <p:ph type="ftr" sz="quarter" idx="2"/>
          </p:nvPr>
        </p:nvSpPr>
        <p:spPr>
          <a:xfrm>
            <a:off x="0" y="8842030"/>
            <a:ext cx="3043343" cy="465455"/>
          </a:xfrm>
          <a:prstGeom prst="rect">
            <a:avLst/>
          </a:prstGeom>
        </p:spPr>
        <p:txBody>
          <a:bodyPr vert="horz" lIns="93324" tIns="46662" rIns="93324" bIns="46662" rtlCol="0" anchor="b"/>
          <a:lstStyle>
            <a:lvl1pPr algn="l">
              <a:defRPr sz="1200"/>
            </a:lvl1pPr>
          </a:lstStyle>
          <a:p>
            <a:endParaRPr/>
          </a:p>
        </p:txBody>
      </p:sp>
      <p:sp>
        <p:nvSpPr>
          <p:cNvPr id="5" name="Slide Number Placeholder 4"/>
          <p:cNvSpPr>
            <a:spLocks noGrp="1"/>
          </p:cNvSpPr>
          <p:nvPr>
            <p:ph type="sldNum" sz="quarter" idx="3"/>
          </p:nvPr>
        </p:nvSpPr>
        <p:spPr>
          <a:xfrm>
            <a:off x="3978132" y="8842030"/>
            <a:ext cx="3043343" cy="465455"/>
          </a:xfrm>
          <a:prstGeom prst="rect">
            <a:avLst/>
          </a:prstGeom>
        </p:spPr>
        <p:txBody>
          <a:bodyPr vert="horz" lIns="93324" tIns="46662" rIns="93324" bIns="46662" rtlCol="0" anchor="b"/>
          <a:lstStyle>
            <a:lvl1pPr algn="r">
              <a:defRPr sz="1200"/>
            </a:lvl1pPr>
          </a:lstStyle>
          <a:p>
            <a:fld id="{C4FD142E-5B44-489E-8F73-9E67242E680D}" type="slidenum">
              <a:rPr/>
              <a:t>‹#›</a:t>
            </a:fld>
            <a:endParaRPr/>
          </a:p>
        </p:txBody>
      </p:sp>
    </p:spTree>
    <p:extLst>
      <p:ext uri="{BB962C8B-B14F-4D97-AF65-F5344CB8AC3E}">
        <p14:creationId xmlns:p14="http://schemas.microsoft.com/office/powerpoint/2010/main" val="21961249"/>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png>
</file>

<file path=ppt/media/image12.png>
</file>

<file path=ppt/media/image13.png>
</file>

<file path=ppt/media/image14.png>
</file>

<file path=ppt/media/image15.png>
</file>

<file path=ppt/media/image16.gif>
</file>

<file path=ppt/media/image17.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43343" cy="465455"/>
          </a:xfrm>
          <a:prstGeom prst="rect">
            <a:avLst/>
          </a:prstGeom>
        </p:spPr>
        <p:txBody>
          <a:bodyPr vert="horz" lIns="93324" tIns="46662" rIns="93324" bIns="46662" rtlCol="0"/>
          <a:lstStyle>
            <a:lvl1pPr algn="l">
              <a:defRPr sz="1200"/>
            </a:lvl1pPr>
          </a:lstStyle>
          <a:p>
            <a:endParaRPr/>
          </a:p>
        </p:txBody>
      </p:sp>
      <p:sp>
        <p:nvSpPr>
          <p:cNvPr id="3" name="Date Placeholder 2"/>
          <p:cNvSpPr>
            <a:spLocks noGrp="1"/>
          </p:cNvSpPr>
          <p:nvPr>
            <p:ph type="dt" idx="1"/>
          </p:nvPr>
        </p:nvSpPr>
        <p:spPr>
          <a:xfrm>
            <a:off x="3978132" y="1"/>
            <a:ext cx="3043343" cy="465455"/>
          </a:xfrm>
          <a:prstGeom prst="rect">
            <a:avLst/>
          </a:prstGeom>
        </p:spPr>
        <p:txBody>
          <a:bodyPr vert="horz" lIns="93324" tIns="46662" rIns="93324" bIns="46662" rtlCol="0"/>
          <a:lstStyle>
            <a:lvl1pPr algn="r">
              <a:defRPr sz="1200"/>
            </a:lvl1pPr>
          </a:lstStyle>
          <a:p>
            <a:fld id="{3ABD2D7A-D230-4F91-BD59-0A39C2703BA8}" type="datetimeFigureOut">
              <a:rPr lang="en-US"/>
              <a:t>9/20/2017</a:t>
            </a:fld>
            <a:endParaRPr/>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3324" tIns="46662" rIns="93324" bIns="46662" rtlCol="0" anchor="ctr"/>
          <a:lstStyle/>
          <a:p>
            <a:endParaRPr/>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842030"/>
            <a:ext cx="3043343" cy="465455"/>
          </a:xfrm>
          <a:prstGeom prst="rect">
            <a:avLst/>
          </a:prstGeom>
        </p:spPr>
        <p:txBody>
          <a:bodyPr vert="horz" lIns="93324" tIns="46662" rIns="93324" bIns="46662" rtlCol="0" anchor="b"/>
          <a:lstStyle>
            <a:lvl1pPr algn="l">
              <a:defRPr sz="1200"/>
            </a:lvl1pPr>
          </a:lstStyle>
          <a:p>
            <a:endParaRPr/>
          </a:p>
        </p:txBody>
      </p:sp>
      <p:sp>
        <p:nvSpPr>
          <p:cNvPr id="7" name="Slide Number Placeholder 6"/>
          <p:cNvSpPr>
            <a:spLocks noGrp="1"/>
          </p:cNvSpPr>
          <p:nvPr>
            <p:ph type="sldNum" sz="quarter" idx="5"/>
          </p:nvPr>
        </p:nvSpPr>
        <p:spPr>
          <a:xfrm>
            <a:off x="3978132" y="8842030"/>
            <a:ext cx="3043343" cy="465455"/>
          </a:xfrm>
          <a:prstGeom prst="rect">
            <a:avLst/>
          </a:prstGeom>
        </p:spPr>
        <p:txBody>
          <a:bodyPr vert="horz" lIns="93324" tIns="46662" rIns="93324" bIns="46662"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3199CD-3E1B-4AE6-990F-76F925F5EA9F}" type="slidenum">
              <a:rPr lang="en-US" smtClean="0"/>
              <a:t>1</a:t>
            </a:fld>
            <a:endParaRPr lang="en-US"/>
          </a:p>
        </p:txBody>
      </p:sp>
    </p:spTree>
    <p:extLst>
      <p:ext uri="{BB962C8B-B14F-4D97-AF65-F5344CB8AC3E}">
        <p14:creationId xmlns:p14="http://schemas.microsoft.com/office/powerpoint/2010/main" val="927581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Normally on machine</a:t>
            </a:r>
            <a:r>
              <a:rPr lang="en-US" baseline="0" dirty="0"/>
              <a:t> learning:</a:t>
            </a:r>
          </a:p>
          <a:p>
            <a:endParaRPr lang="en-US" baseline="0" dirty="0"/>
          </a:p>
          <a:p>
            <a:pPr marL="171450" indent="-171450">
              <a:buFont typeface="Arial" panose="020B0604020202020204" pitchFamily="34" charset="0"/>
              <a:buChar char="•"/>
            </a:pPr>
            <a:r>
              <a:rPr lang="en-US" baseline="0" dirty="0"/>
              <a:t>We start with a bunch of features that has been extracted from the data (and in the supervised case we also have the labels), and then we just run the models on top of them. </a:t>
            </a:r>
          </a:p>
          <a:p>
            <a:pPr marL="0" indent="0">
              <a:buFont typeface="Arial" panose="020B0604020202020204" pitchFamily="34" charset="0"/>
              <a:buNone/>
            </a:pPr>
            <a:r>
              <a:rPr lang="en-US" baseline="0" dirty="0"/>
              <a:t>But in a lot of real world applications this extraction of features can become really </a:t>
            </a:r>
            <a:r>
              <a:rPr lang="en-US" baseline="0" dirty="0" err="1"/>
              <a:t>really</a:t>
            </a:r>
            <a:r>
              <a:rPr lang="en-US" baseline="0" dirty="0"/>
              <a:t> challenging.</a:t>
            </a:r>
          </a:p>
          <a:p>
            <a:pPr marL="171450" indent="-171450">
              <a:buFont typeface="Arial" panose="020B0604020202020204" pitchFamily="34" charset="0"/>
              <a:buChar char="•"/>
            </a:pPr>
            <a:endParaRPr lang="en-US" baseline="0" dirty="0"/>
          </a:p>
          <a:p>
            <a:pPr marL="628650" lvl="1" indent="-171450">
              <a:buFont typeface="Arial" panose="020B0604020202020204" pitchFamily="34" charset="0"/>
              <a:buChar char="•"/>
            </a:pPr>
            <a:r>
              <a:rPr lang="en-US" baseline="0" dirty="0"/>
              <a:t>Two examples here:</a:t>
            </a:r>
          </a:p>
          <a:p>
            <a:pPr marL="628650" lvl="1" indent="-171450">
              <a:buFont typeface="Arial" panose="020B0604020202020204" pitchFamily="34" charset="0"/>
              <a:buChar char="•"/>
            </a:pPr>
            <a:r>
              <a:rPr lang="en-US" baseline="0" dirty="0"/>
              <a:t>Cancer Breast tissue detection: By looking at the image is hard to know what is actually the difference between compromised tissue and normal tissue, and even if you know it, how would you translate that into numbers?</a:t>
            </a:r>
          </a:p>
          <a:p>
            <a:pPr marL="628650" lvl="1" indent="-171450">
              <a:buFont typeface="Arial" panose="020B0604020202020204" pitchFamily="34" charset="0"/>
              <a:buChar char="•"/>
            </a:pPr>
            <a:r>
              <a:rPr lang="en-US" baseline="0" dirty="0"/>
              <a:t>Identification of songs (like when you ask Cortana who is playing that song): </a:t>
            </a:r>
            <a:r>
              <a:rPr lang="en-US" baseline="0" dirty="0" err="1"/>
              <a:t>Yeahh</a:t>
            </a:r>
            <a:r>
              <a:rPr lang="en-US" baseline="0" dirty="0"/>
              <a:t> good luck trying to identify features in here.</a:t>
            </a:r>
          </a:p>
          <a:p>
            <a:pPr marL="628650" lvl="1" indent="-171450">
              <a:buFont typeface="Arial" panose="020B0604020202020204" pitchFamily="34" charset="0"/>
              <a:buChar char="•"/>
            </a:pPr>
            <a:endParaRPr lang="en-US" baseline="0" dirty="0"/>
          </a:p>
          <a:p>
            <a:pPr marL="628650" lvl="1" indent="-171450">
              <a:buFont typeface="Arial" panose="020B0604020202020204" pitchFamily="34" charset="0"/>
              <a:buChar char="•"/>
            </a:pPr>
            <a:endParaRPr lang="en-US" baseline="0" dirty="0"/>
          </a:p>
          <a:p>
            <a:pPr marL="457200" lvl="1" indent="0">
              <a:buFont typeface="Arial" panose="020B0604020202020204" pitchFamily="34" charset="0"/>
              <a:buNone/>
            </a:pPr>
            <a:r>
              <a:rPr lang="en-US" baseline="0" dirty="0"/>
              <a:t>Deep learning is really good at identifying patterns in data, and because of that humans don’t have to worry of identifying features.</a:t>
            </a:r>
          </a:p>
        </p:txBody>
      </p:sp>
      <p:sp>
        <p:nvSpPr>
          <p:cNvPr id="4" name="Slide Number Placeholder 3"/>
          <p:cNvSpPr>
            <a:spLocks noGrp="1"/>
          </p:cNvSpPr>
          <p:nvPr>
            <p:ph type="sldNum" sz="quarter" idx="10"/>
          </p:nvPr>
        </p:nvSpPr>
        <p:spPr/>
        <p:txBody>
          <a:bodyPr/>
          <a:lstStyle/>
          <a:p>
            <a:fld id="{F93199CD-3E1B-4AE6-990F-76F925F5EA9F}" type="slidenum">
              <a:rPr lang="en-US" smtClean="0"/>
              <a:t>2</a:t>
            </a:fld>
            <a:endParaRPr lang="en-US"/>
          </a:p>
        </p:txBody>
      </p:sp>
    </p:spTree>
    <p:extLst>
      <p:ext uri="{BB962C8B-B14F-4D97-AF65-F5344CB8AC3E}">
        <p14:creationId xmlns:p14="http://schemas.microsoft.com/office/powerpoint/2010/main" val="22876072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Let's imagine a different problem: </a:t>
            </a:r>
          </a:p>
          <a:p>
            <a:r>
              <a:rPr lang="en-US" dirty="0"/>
              <a:t>I want an algorithm that tells me by looking at a picture if a person is a woman or a man.</a:t>
            </a:r>
          </a:p>
          <a:p>
            <a:endParaRPr lang="en-US" dirty="0"/>
          </a:p>
          <a:p>
            <a:r>
              <a:rPr lang="en-US" dirty="0"/>
              <a:t>For a human this is a pretty simple because we already have a bunch of high level abstractions that we have learnt over the </a:t>
            </a:r>
          </a:p>
          <a:p>
            <a:r>
              <a:rPr lang="en-US" dirty="0"/>
              <a:t>years, stuff like:</a:t>
            </a:r>
          </a:p>
          <a:p>
            <a:r>
              <a:rPr lang="en-US" dirty="0"/>
              <a:t>	How an eye looks like</a:t>
            </a:r>
          </a:p>
          <a:p>
            <a:r>
              <a:rPr lang="en-US" dirty="0"/>
              <a:t>	How a face look like</a:t>
            </a:r>
          </a:p>
          <a:p>
            <a:r>
              <a:rPr lang="en-US" dirty="0"/>
              <a:t>	How a woman's face looks like, and how a guy's faces looks like.</a:t>
            </a:r>
          </a:p>
          <a:p>
            <a:endParaRPr lang="en-US" dirty="0"/>
          </a:p>
          <a:p>
            <a:r>
              <a:rPr lang="en-US" dirty="0"/>
              <a:t>The issue with this specific problem (at lest) is not to know what abstractions to use, but how to translate those into numbers the computer</a:t>
            </a:r>
          </a:p>
          <a:p>
            <a:r>
              <a:rPr lang="en-US" dirty="0"/>
              <a:t>can understand.</a:t>
            </a:r>
          </a:p>
          <a:p>
            <a:endParaRPr lang="en-US" dirty="0"/>
          </a:p>
          <a:p>
            <a:r>
              <a:rPr lang="en-US" dirty="0"/>
              <a:t>Deep learning solves this problem of learning higher model abstractions. Starting with the raw data, it learns simple abstractions that become</a:t>
            </a:r>
            <a:r>
              <a:rPr lang="en-US" baseline="0" dirty="0"/>
              <a:t> </a:t>
            </a:r>
            <a:r>
              <a:rPr lang="en-US" dirty="0"/>
              <a:t>more complex with each layer.</a:t>
            </a:r>
          </a:p>
          <a:p>
            <a:r>
              <a:rPr lang="en-US" dirty="0"/>
              <a:t>Each layer learns</a:t>
            </a:r>
            <a:r>
              <a:rPr lang="en-US" baseline="0" dirty="0"/>
              <a:t> a higher abstraction on the input coming from the layer before it.</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3</a:t>
            </a:fld>
            <a:endParaRPr lang="en-US"/>
          </a:p>
        </p:txBody>
      </p:sp>
    </p:spTree>
    <p:extLst>
      <p:ext uri="{BB962C8B-B14F-4D97-AF65-F5344CB8AC3E}">
        <p14:creationId xmlns:p14="http://schemas.microsoft.com/office/powerpoint/2010/main" val="4267729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baseline="0" dirty="0"/>
          </a:p>
          <a:p>
            <a:pPr marL="171450" indent="-171450">
              <a:buFont typeface="Arial" panose="020B0604020202020204" pitchFamily="34" charset="0"/>
              <a:buChar char="•"/>
            </a:pPr>
            <a:r>
              <a:rPr lang="en-US" b="1" baseline="0" dirty="0"/>
              <a:t>Deep learning = </a:t>
            </a:r>
            <a:r>
              <a:rPr lang="en-US" b="0" baseline="0" dirty="0"/>
              <a:t>As we just saw, deep learning is a set of Algorithms that learn what features are actually important. The more complex the graph, the more relationships it can learn.</a:t>
            </a:r>
          </a:p>
          <a:p>
            <a:pPr marL="171450" indent="-171450">
              <a:buFont typeface="Arial" panose="020B0604020202020204" pitchFamily="34" charset="0"/>
              <a:buChar char="•"/>
            </a:pPr>
            <a:r>
              <a:rPr lang="en-US" b="1" baseline="0" dirty="0"/>
              <a:t>Neural networks = </a:t>
            </a:r>
            <a:r>
              <a:rPr lang="en-US" b="0" baseline="0" dirty="0"/>
              <a:t>Most common class of deep learning algorithms. Basically a group of neurons aggregated into layers to perform similar functions.</a:t>
            </a:r>
          </a:p>
          <a:p>
            <a:pPr marL="171450" indent="-171450">
              <a:buFont typeface="Arial" panose="020B0604020202020204" pitchFamily="34" charset="0"/>
              <a:buChar char="•"/>
            </a:pPr>
            <a:r>
              <a:rPr lang="en-US" b="1" baseline="0" dirty="0"/>
              <a:t>Neurons = </a:t>
            </a:r>
            <a:r>
              <a:rPr lang="en-US" b="0" baseline="0" dirty="0"/>
              <a:t>Simple building blocks that are used to build these neural networks. These are the units that actually do the learning.</a:t>
            </a:r>
          </a:p>
        </p:txBody>
      </p:sp>
      <p:sp>
        <p:nvSpPr>
          <p:cNvPr id="4" name="Slide Number Placeholder 3"/>
          <p:cNvSpPr>
            <a:spLocks noGrp="1"/>
          </p:cNvSpPr>
          <p:nvPr>
            <p:ph type="sldNum" sz="quarter" idx="10"/>
          </p:nvPr>
        </p:nvSpPr>
        <p:spPr/>
        <p:txBody>
          <a:bodyPr/>
          <a:lstStyle/>
          <a:p>
            <a:fld id="{F93199CD-3E1B-4AE6-990F-76F925F5EA9F}" type="slidenum">
              <a:rPr lang="en-US" smtClean="0"/>
              <a:t>5</a:t>
            </a:fld>
            <a:endParaRPr lang="en-US"/>
          </a:p>
        </p:txBody>
      </p:sp>
    </p:spTree>
    <p:extLst>
      <p:ext uri="{BB962C8B-B14F-4D97-AF65-F5344CB8AC3E}">
        <p14:creationId xmlns:p14="http://schemas.microsoft.com/office/powerpoint/2010/main" val="1445187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Neurons on a neural network can be connected in very complex ways…, but each neuron only applies two simple function to its inputs: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The linear transformation requires us to the input, the weights, and the bias. These are the parameters of the linear transformation.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The values W1, through </a:t>
            </a:r>
            <a:r>
              <a:rPr lang="en-US" sz="1200" dirty="0" err="1"/>
              <a:t>Wn</a:t>
            </a:r>
            <a:r>
              <a:rPr lang="en-US" sz="1200" dirty="0"/>
              <a:t> are called weights because they are use to alter how much importance shall we give to input of our data.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And the value b, is called the bias, because it allow us to shift the output of the linear transformation up and down in order to learn the function best.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Where to the values of W and b come from?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The weights and biases of individual neurons are determined during the actual training process, which is managed for us by CNTK, </a:t>
            </a:r>
            <a:r>
              <a:rPr lang="en-US" sz="1200" b="1" dirty="0" err="1"/>
              <a:t>TensorFlow</a:t>
            </a:r>
            <a:r>
              <a:rPr lang="en-US" sz="1200" b="1" dirty="0"/>
              <a:t>, etc.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Finding the “best “ values of W and b for each neuron is crucial to reverse engineer the function that we are trying to learn.</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6</a:t>
            </a:fld>
            <a:endParaRPr lang="en-US"/>
          </a:p>
        </p:txBody>
      </p:sp>
    </p:spTree>
    <p:extLst>
      <p:ext uri="{BB962C8B-B14F-4D97-AF65-F5344CB8AC3E}">
        <p14:creationId xmlns:p14="http://schemas.microsoft.com/office/powerpoint/2010/main" val="8537422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Regression can be reverse-engineered by a single neuron.</a:t>
            </a:r>
          </a:p>
          <a:p>
            <a:r>
              <a:rPr lang="en-US" dirty="0"/>
              <a:t>In order to do this we need the neuron to finds the best fitting line that goes through that set of points.</a:t>
            </a:r>
          </a:p>
          <a:p>
            <a:endParaRPr lang="en-US" dirty="0"/>
          </a:p>
          <a:p>
            <a:r>
              <a:rPr lang="en-US" dirty="0"/>
              <a:t>This is a classic regression problem, the dots in blue are the actual data that will be used on the training </a:t>
            </a:r>
          </a:p>
          <a:p>
            <a:endParaRPr lang="en-US" dirty="0"/>
          </a:p>
          <a:p>
            <a:r>
              <a:rPr lang="en-US" b="1" dirty="0"/>
              <a:t>So, of all possible values of W and b, how the neuron knows what are the best values that correspond to the best fitting line? </a:t>
            </a:r>
          </a:p>
          <a:p>
            <a:endParaRPr lang="en-US" b="1" dirty="0"/>
          </a:p>
          <a:p>
            <a:r>
              <a:rPr lang="en-US" b="1" dirty="0"/>
              <a:t>We have already mentioned this before, this is actually calculated during the training process, by applying a loss function in a process called gradient descent. </a:t>
            </a:r>
          </a:p>
          <a:p>
            <a:endParaRPr lang="en-US" b="1" dirty="0"/>
          </a:p>
          <a:p>
            <a:r>
              <a:rPr lang="en-US" b="1" dirty="0"/>
              <a:t>W</a:t>
            </a:r>
            <a:r>
              <a:rPr lang="en-US" b="0" dirty="0"/>
              <a:t> and </a:t>
            </a:r>
            <a:r>
              <a:rPr lang="en-US" b="1" dirty="0"/>
              <a:t>b</a:t>
            </a:r>
            <a:r>
              <a:rPr lang="en-US" b="0" dirty="0"/>
              <a:t>, are first defined randomly by the algorithm, once this is done, the </a:t>
            </a:r>
            <a:r>
              <a:rPr lang="en-US" b="1" dirty="0"/>
              <a:t>Least Square Error is calculated (the sum of the square differences between the predicted values,  and the actual values</a:t>
            </a:r>
            <a:r>
              <a:rPr lang="en-US" b="0" dirty="0"/>
              <a:t>), and because of a process called back propagation, is going to do this process several times until it finds the smallest possible error.  </a:t>
            </a:r>
          </a:p>
          <a:p>
            <a:endParaRPr lang="en-US" b="0" dirty="0"/>
          </a:p>
          <a:p>
            <a:r>
              <a:rPr lang="en-US" b="1" dirty="0"/>
              <a:t>Do example with lines ---</a:t>
            </a:r>
          </a:p>
        </p:txBody>
      </p:sp>
      <p:sp>
        <p:nvSpPr>
          <p:cNvPr id="4" name="Slide Number Placeholder 3"/>
          <p:cNvSpPr>
            <a:spLocks noGrp="1"/>
          </p:cNvSpPr>
          <p:nvPr>
            <p:ph type="sldNum" sz="quarter" idx="10"/>
          </p:nvPr>
        </p:nvSpPr>
        <p:spPr/>
        <p:txBody>
          <a:bodyPr/>
          <a:lstStyle/>
          <a:p>
            <a:fld id="{F93199CD-3E1B-4AE6-990F-76F925F5EA9F}" type="slidenum">
              <a:rPr lang="en-US" smtClean="0"/>
              <a:t>7</a:t>
            </a:fld>
            <a:endParaRPr lang="en-US"/>
          </a:p>
        </p:txBody>
      </p:sp>
    </p:spTree>
    <p:extLst>
      <p:ext uri="{BB962C8B-B14F-4D97-AF65-F5344CB8AC3E}">
        <p14:creationId xmlns:p14="http://schemas.microsoft.com/office/powerpoint/2010/main" val="1161962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most important thing an activation function does is to introduce </a:t>
            </a:r>
            <a:r>
              <a:rPr lang="en-US" b="1" dirty="0"/>
              <a:t>non-linear properties into our network</a:t>
            </a:r>
            <a:r>
              <a:rPr lang="en-US" dirty="0"/>
              <a:t>, </a:t>
            </a:r>
          </a:p>
          <a:p>
            <a:endParaRPr lang="en-US" dirty="0"/>
          </a:p>
          <a:p>
            <a:r>
              <a:rPr lang="en-US" dirty="0"/>
              <a:t>So you might want to think, why is that useful? Well, pretty much any problem you want to solve can be translated into a non linear function, </a:t>
            </a:r>
          </a:p>
          <a:p>
            <a:r>
              <a:rPr lang="en-US" dirty="0"/>
              <a:t>and that can be recognizing a song, </a:t>
            </a:r>
          </a:p>
          <a:p>
            <a:r>
              <a:rPr lang="en-US" dirty="0"/>
              <a:t>Translate English to Spanish, </a:t>
            </a:r>
          </a:p>
          <a:p>
            <a:r>
              <a:rPr lang="en-US" dirty="0"/>
              <a:t>Or even recognizing a person inside of a picture. </a:t>
            </a:r>
          </a:p>
          <a:p>
            <a:r>
              <a:rPr lang="en-US" dirty="0"/>
              <a:t>So, we would not be able to solve this problems if our network was only linear, and it would not matter how many hidden layers the model would have, the output would always be linear.</a:t>
            </a:r>
          </a:p>
          <a:p>
            <a:endParaRPr lang="en-US" dirty="0"/>
          </a:p>
          <a:p>
            <a:r>
              <a:rPr lang="en-US" dirty="0"/>
              <a:t>So it can take two linear regions and add them to create a third non-linear region that will be the solution</a:t>
            </a:r>
          </a:p>
          <a:p>
            <a:endParaRPr lang="en-US" dirty="0"/>
          </a:p>
          <a:p>
            <a:r>
              <a:rPr lang="en-US" sz="1200" kern="1200" dirty="0">
                <a:solidFill>
                  <a:schemeClr val="tx1"/>
                </a:solidFill>
                <a:effectLst/>
                <a:latin typeface="+mn-lt"/>
                <a:ea typeface="+mn-ea"/>
                <a:cs typeface="+mn-cs"/>
              </a:rPr>
              <a:t>This is the mental picture I have when I see a neural network: </a:t>
            </a:r>
          </a:p>
          <a:p>
            <a:pPr rtl="0" fontAlgn="ctr"/>
            <a:r>
              <a:rPr lang="en-US" sz="1200" b="0" i="0" kern="1200" dirty="0">
                <a:solidFill>
                  <a:schemeClr val="tx1"/>
                </a:solidFill>
                <a:effectLst/>
                <a:latin typeface="+mn-lt"/>
                <a:ea typeface="+mn-ea"/>
                <a:cs typeface="+mn-cs"/>
              </a:rPr>
              <a:t>You have your input layer (for this case the x and the y)</a:t>
            </a:r>
          </a:p>
          <a:p>
            <a:pPr rtl="0" fontAlgn="ctr"/>
            <a:r>
              <a:rPr lang="en-US" sz="1200" b="0" i="0" kern="1200" dirty="0">
                <a:solidFill>
                  <a:schemeClr val="tx1"/>
                </a:solidFill>
                <a:effectLst/>
                <a:latin typeface="+mn-lt"/>
                <a:ea typeface="+mn-ea"/>
                <a:cs typeface="+mn-cs"/>
              </a:rPr>
              <a:t>My hidden layer which are the lines I am using to cut my regions </a:t>
            </a:r>
          </a:p>
          <a:p>
            <a:pPr rtl="0" fontAlgn="ctr"/>
            <a:r>
              <a:rPr lang="en-US" sz="1200" b="0" i="0" kern="1200" dirty="0">
                <a:solidFill>
                  <a:schemeClr val="tx1"/>
                </a:solidFill>
                <a:effectLst/>
                <a:latin typeface="+mn-lt"/>
                <a:ea typeface="+mn-ea"/>
                <a:cs typeface="+mn-cs"/>
              </a:rPr>
              <a:t>And the output layer which is the final region I obtained as a combination of those linear region</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8</a:t>
            </a:fld>
            <a:endParaRPr lang="en-US"/>
          </a:p>
        </p:txBody>
      </p:sp>
    </p:spTree>
    <p:extLst>
      <p:ext uri="{BB962C8B-B14F-4D97-AF65-F5344CB8AC3E}">
        <p14:creationId xmlns:p14="http://schemas.microsoft.com/office/powerpoint/2010/main" val="2358506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sz="1200" kern="1200" dirty="0">
                <a:solidFill>
                  <a:schemeClr val="tx1"/>
                </a:solidFill>
                <a:effectLst/>
                <a:latin typeface="+mn-lt"/>
                <a:ea typeface="+mn-ea"/>
                <a:cs typeface="+mn-cs"/>
              </a:rPr>
              <a:t>So what activation function should I use on my neural network:</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rule nowadays is to use </a:t>
            </a:r>
            <a:r>
              <a:rPr lang="en-US" sz="1200" kern="1200" dirty="0" err="1">
                <a:solidFill>
                  <a:schemeClr val="tx1"/>
                </a:solidFill>
                <a:effectLst/>
                <a:latin typeface="+mn-lt"/>
                <a:ea typeface="+mn-ea"/>
                <a:cs typeface="+mn-cs"/>
              </a:rPr>
              <a:t>relu</a:t>
            </a:r>
            <a:r>
              <a:rPr lang="en-US" sz="1200" kern="1200" dirty="0">
                <a:solidFill>
                  <a:schemeClr val="tx1"/>
                </a:solidFill>
                <a:effectLst/>
                <a:latin typeface="+mn-lt"/>
                <a:ea typeface="+mn-ea"/>
                <a:cs typeface="+mn-cs"/>
              </a:rPr>
              <a:t> for your hidden layers, and to use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for classification,  use linear activation or sigmoid for regression.</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b="1" kern="1200" dirty="0" err="1">
                <a:solidFill>
                  <a:schemeClr val="tx1"/>
                </a:solidFill>
                <a:effectLst/>
                <a:latin typeface="+mn-lt"/>
                <a:ea typeface="+mn-ea"/>
                <a:cs typeface="+mn-cs"/>
              </a:rPr>
              <a:t>Relu</a:t>
            </a:r>
            <a:r>
              <a:rPr lang="en-US" sz="1200" b="1" kern="1200" dirty="0">
                <a:solidFill>
                  <a:schemeClr val="tx1"/>
                </a:solidFill>
                <a:effectLst/>
                <a:latin typeface="+mn-lt"/>
                <a:ea typeface="+mn-ea"/>
                <a:cs typeface="+mn-cs"/>
              </a:rPr>
              <a:t> activation function = f(x) = max (0, x)</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of 2015, the most popular activation function for deep neural networks. </a:t>
            </a:r>
            <a:r>
              <a:rPr lang="en-US" sz="1200" b="1" kern="1200" dirty="0">
                <a:solidFill>
                  <a:schemeClr val="tx1"/>
                </a:solidFill>
                <a:effectLst/>
                <a:latin typeface="+mn-lt"/>
                <a:ea typeface="+mn-ea"/>
                <a:cs typeface="+mn-cs"/>
              </a:rPr>
              <a:t>A unit</a:t>
            </a:r>
            <a:r>
              <a:rPr lang="en-US" sz="1200" kern="1200" dirty="0">
                <a:solidFill>
                  <a:schemeClr val="tx1"/>
                </a:solidFill>
                <a:effectLst/>
                <a:latin typeface="+mn-lt"/>
                <a:ea typeface="+mn-ea"/>
                <a:cs typeface="+mn-cs"/>
              </a:rPr>
              <a:t> employing the rectifier is also called a rectified linear unit (</a:t>
            </a:r>
            <a:r>
              <a:rPr lang="en-US" sz="1200" kern="1200" dirty="0" err="1">
                <a:solidFill>
                  <a:schemeClr val="tx1"/>
                </a:solidFill>
                <a:effectLst/>
                <a:latin typeface="+mn-lt"/>
                <a:ea typeface="+mn-ea"/>
                <a:cs typeface="+mn-cs"/>
              </a:rPr>
              <a:t>ReLU</a:t>
            </a:r>
            <a:r>
              <a:rPr lang="en-US" sz="1200" kern="1200" dirty="0">
                <a:solidFill>
                  <a:schemeClr val="tx1"/>
                </a:solidFill>
                <a:effectLst/>
                <a:latin typeface="+mn-lt"/>
                <a:ea typeface="+mn-ea"/>
                <a:cs typeface="+mn-cs"/>
              </a:rPr>
              <a:t>). A smooth approximation to the rectifier is the </a:t>
            </a:r>
            <a:r>
              <a:rPr lang="en-US" sz="1200" b="1" kern="1200" dirty="0">
                <a:solidFill>
                  <a:schemeClr val="tx1"/>
                </a:solidFill>
                <a:effectLst/>
                <a:latin typeface="+mn-lt"/>
                <a:ea typeface="+mn-ea"/>
                <a:cs typeface="+mn-cs"/>
              </a:rPr>
              <a:t>analytic function</a:t>
            </a:r>
            <a:r>
              <a:rPr lang="en-US"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9</a:t>
            </a:fld>
            <a:endParaRPr lang="en-US"/>
          </a:p>
        </p:txBody>
      </p:sp>
    </p:spTree>
    <p:extLst>
      <p:ext uri="{BB962C8B-B14F-4D97-AF65-F5344CB8AC3E}">
        <p14:creationId xmlns:p14="http://schemas.microsoft.com/office/powerpoint/2010/main" val="12524858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3199CD-3E1B-4AE6-990F-76F925F5EA9F}" type="slidenum">
              <a:rPr lang="en-US" smtClean="0"/>
              <a:t>11</a:t>
            </a:fld>
            <a:endParaRPr lang="en-US"/>
          </a:p>
        </p:txBody>
      </p:sp>
    </p:spTree>
    <p:extLst>
      <p:ext uri="{BB962C8B-B14F-4D97-AF65-F5344CB8AC3E}">
        <p14:creationId xmlns:p14="http://schemas.microsoft.com/office/powerpoint/2010/main" val="4160292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4" y="1600201"/>
            <a:ext cx="9144000" cy="2971799"/>
          </a:xfrm>
        </p:spPr>
        <p:txBody>
          <a:bodyPr anchor="b">
            <a:normAutofit/>
          </a:bodyPr>
          <a:lstStyle>
            <a:lvl1pPr>
              <a:lnSpc>
                <a:spcPct val="85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522412" y="4724400"/>
            <a:ext cx="9144001" cy="990600"/>
          </a:xfrm>
        </p:spPr>
        <p:txBody>
          <a:bodyPr>
            <a:normAutofit/>
          </a:bodyPr>
          <a:lstStyle>
            <a:lvl1pPr marL="0" indent="0" algn="l">
              <a:spcBef>
                <a:spcPts val="0"/>
              </a:spcBef>
              <a:buNone/>
              <a:defRPr sz="2400" cap="none" baseline="0">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p:txBody>
          <a:bodyPr/>
          <a:lstStyle/>
          <a:p>
            <a:fld id="{03F41C87-7AD9-4845-A077-840E4A0F3F06}" type="datetimeFigureOut">
              <a:rPr lang="en-US"/>
              <a:t>9/20/2017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Equal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609600"/>
            <a:ext cx="60350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6153785" y="609600"/>
            <a:ext cx="60350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1"/>
          </p:nvPr>
        </p:nvSpPr>
        <p:spPr/>
        <p:txBody>
          <a:bodyPr/>
          <a:lstStyle/>
          <a:p>
            <a:fld id="{03F41C87-7AD9-4845-A077-840E4A0F3F06}" type="datetimeFigureOut">
              <a:rPr lang="en-US"/>
              <a:pPr/>
              <a:t>9/20/2017</a:t>
            </a:fld>
            <a:endParaRPr/>
          </a:p>
        </p:txBody>
      </p:sp>
      <p:sp>
        <p:nvSpPr>
          <p:cNvPr id="8" name="Footer Placeholder 7"/>
          <p:cNvSpPr>
            <a:spLocks noGrp="1"/>
          </p:cNvSpPr>
          <p:nvPr>
            <p:ph type="ftr" sz="quarter" idx="12"/>
          </p:nvPr>
        </p:nvSpPr>
        <p:spPr/>
        <p:txBody>
          <a:bodyPr/>
          <a:lstStyle/>
          <a:p>
            <a:endParaRPr/>
          </a:p>
        </p:txBody>
      </p:sp>
      <p:sp>
        <p:nvSpPr>
          <p:cNvPr id="9" name="Slide Number Placeholder 8"/>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67066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Vertical Pictures">
    <p:spTree>
      <p:nvGrpSpPr>
        <p:cNvPr id="1" name=""/>
        <p:cNvGrpSpPr/>
        <p:nvPr/>
      </p:nvGrpSpPr>
      <p:grpSpPr>
        <a:xfrm>
          <a:off x="0" y="0"/>
          <a:ext cx="0" cy="0"/>
          <a:chOff x="0" y="0"/>
          <a:chExt cx="0" cy="0"/>
        </a:xfrm>
      </p:grpSpPr>
      <p:sp>
        <p:nvSpPr>
          <p:cNvPr id="8" name="Picture Placeholder 2"/>
          <p:cNvSpPr>
            <a:spLocks noGrp="1"/>
          </p:cNvSpPr>
          <p:nvPr>
            <p:ph type="pic" idx="13"/>
          </p:nvPr>
        </p:nvSpPr>
        <p:spPr>
          <a:xfrm>
            <a:off x="0"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3" name="Picture Placeholder 2"/>
          <p:cNvSpPr>
            <a:spLocks noGrp="1"/>
          </p:cNvSpPr>
          <p:nvPr>
            <p:ph type="pic" idx="1"/>
          </p:nvPr>
        </p:nvSpPr>
        <p:spPr>
          <a:xfrm>
            <a:off x="4105592"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4"/>
          </p:nvPr>
        </p:nvSpPr>
        <p:spPr/>
        <p:txBody>
          <a:bodyPr/>
          <a:lstStyle/>
          <a:p>
            <a:fld id="{03F41C87-7AD9-4845-A077-840E4A0F3F06}" type="datetimeFigureOut">
              <a:rPr lang="en-US"/>
              <a:pPr/>
              <a:t>9/20/2017</a:t>
            </a:fld>
            <a:endParaRPr/>
          </a:p>
        </p:txBody>
      </p:sp>
      <p:sp>
        <p:nvSpPr>
          <p:cNvPr id="4" name="Footer Placeholder 3"/>
          <p:cNvSpPr>
            <a:spLocks noGrp="1"/>
          </p:cNvSpPr>
          <p:nvPr>
            <p:ph type="ftr" sz="quarter" idx="15"/>
          </p:nvPr>
        </p:nvSpPr>
        <p:spPr/>
        <p:txBody>
          <a:bodyPr/>
          <a:lstStyle/>
          <a:p>
            <a:endParaRPr/>
          </a:p>
        </p:txBody>
      </p:sp>
      <p:sp>
        <p:nvSpPr>
          <p:cNvPr id="10" name="Slide Number Placeholder 9"/>
          <p:cNvSpPr>
            <a:spLocks noGrp="1"/>
          </p:cNvSpPr>
          <p:nvPr>
            <p:ph type="sldNum" sz="quarter" idx="16"/>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093542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Left Two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63"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8443523"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8443523"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4109756"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1"/>
          </p:nvPr>
        </p:nvSpPr>
        <p:spPr/>
        <p:txBody>
          <a:bodyPr/>
          <a:lstStyle/>
          <a:p>
            <a:fld id="{03F41C87-7AD9-4845-A077-840E4A0F3F06}" type="datetimeFigureOut">
              <a:rPr lang="en-US"/>
              <a:pPr/>
              <a:t>9/20/2017</a:t>
            </a:fld>
            <a:endParaRPr/>
          </a:p>
        </p:txBody>
      </p:sp>
      <p:sp>
        <p:nvSpPr>
          <p:cNvPr id="9" name="Footer Placeholder 8"/>
          <p:cNvSpPr>
            <a:spLocks noGrp="1"/>
          </p:cNvSpPr>
          <p:nvPr>
            <p:ph type="ftr" sz="quarter" idx="12"/>
          </p:nvPr>
        </p:nvSpPr>
        <p:spPr/>
        <p:txBody>
          <a:bodyPr/>
          <a:lstStyle/>
          <a:p>
            <a:endParaRPr/>
          </a:p>
        </p:txBody>
      </p:sp>
      <p:sp>
        <p:nvSpPr>
          <p:cNvPr id="10" name="Slide Number Placeholder 9"/>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714154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Right Two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05592"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03550"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03550"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8211185"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1"/>
          </p:nvPr>
        </p:nvSpPr>
        <p:spPr/>
        <p:txBody>
          <a:bodyPr/>
          <a:lstStyle/>
          <a:p>
            <a:fld id="{03F41C87-7AD9-4845-A077-840E4A0F3F06}" type="datetimeFigureOut">
              <a:rPr lang="en-US"/>
              <a:pPr/>
              <a:t>9/20/2017</a:t>
            </a:fld>
            <a:endParaRPr/>
          </a:p>
        </p:txBody>
      </p:sp>
      <p:sp>
        <p:nvSpPr>
          <p:cNvPr id="9" name="Footer Placeholder 8"/>
          <p:cNvSpPr>
            <a:spLocks noGrp="1"/>
          </p:cNvSpPr>
          <p:nvPr>
            <p:ph type="ftr" sz="quarter" idx="12"/>
          </p:nvPr>
        </p:nvSpPr>
        <p:spPr/>
        <p:txBody>
          <a:bodyPr/>
          <a:lstStyle/>
          <a:p>
            <a:endParaRPr/>
          </a:p>
        </p:txBody>
      </p:sp>
      <p:sp>
        <p:nvSpPr>
          <p:cNvPr id="10" name="Slide Number Placeholder 9"/>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37688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wo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13212" y="609600"/>
            <a:ext cx="8075613"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0"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1"/>
          </p:nvPr>
        </p:nvSpPr>
        <p:spPr/>
        <p:txBody>
          <a:bodyPr/>
          <a:lstStyle/>
          <a:p>
            <a:fld id="{03F41C87-7AD9-4845-A077-840E4A0F3F06}" type="datetimeFigureOut">
              <a:rPr lang="en-US"/>
              <a:pPr/>
              <a:t>9/20/2017</a:t>
            </a:fld>
            <a:endParaRPr/>
          </a:p>
        </p:txBody>
      </p:sp>
      <p:sp>
        <p:nvSpPr>
          <p:cNvPr id="4" name="Footer Placeholder 3"/>
          <p:cNvSpPr>
            <a:spLocks noGrp="1"/>
          </p:cNvSpPr>
          <p:nvPr>
            <p:ph type="ftr" sz="quarter" idx="12"/>
          </p:nvPr>
        </p:nvSpPr>
        <p:spPr/>
        <p:txBody>
          <a:bodyPr/>
          <a:lstStyle/>
          <a:p>
            <a:endParaRPr/>
          </a:p>
        </p:txBody>
      </p:sp>
      <p:sp>
        <p:nvSpPr>
          <p:cNvPr id="6" name="Slide Number Placeholder 5"/>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7921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Alternate Two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609600"/>
            <a:ext cx="8075613"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1"/>
          </p:nvPr>
        </p:nvSpPr>
        <p:spPr/>
        <p:txBody>
          <a:bodyPr/>
          <a:lstStyle/>
          <a:p>
            <a:fld id="{03F41C87-7AD9-4845-A077-840E4A0F3F06}" type="datetimeFigureOut">
              <a:rPr lang="en-US"/>
              <a:pPr/>
              <a:t>9/20/2017</a:t>
            </a:fld>
            <a:endParaRPr/>
          </a:p>
        </p:txBody>
      </p:sp>
      <p:sp>
        <p:nvSpPr>
          <p:cNvPr id="4" name="Footer Placeholder 3"/>
          <p:cNvSpPr>
            <a:spLocks noGrp="1"/>
          </p:cNvSpPr>
          <p:nvPr>
            <p:ph type="ftr" sz="quarter" idx="12"/>
          </p:nvPr>
        </p:nvSpPr>
        <p:spPr/>
        <p:txBody>
          <a:bodyPr/>
          <a:lstStyle/>
          <a:p>
            <a:endParaRPr/>
          </a:p>
        </p:txBody>
      </p:sp>
      <p:sp>
        <p:nvSpPr>
          <p:cNvPr id="6" name="Slide Number Placeholder 5"/>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218208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hree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 y="609600"/>
            <a:ext cx="8075611"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3"/>
          </p:nvPr>
        </p:nvSpPr>
        <p:spPr/>
        <p:txBody>
          <a:bodyPr/>
          <a:lstStyle/>
          <a:p>
            <a:fld id="{03F41C87-7AD9-4845-A077-840E4A0F3F06}" type="datetimeFigureOut">
              <a:rPr lang="en-US"/>
              <a:pPr/>
              <a:t>9/20/2017</a:t>
            </a:fld>
            <a:endParaRPr/>
          </a:p>
        </p:txBody>
      </p:sp>
      <p:sp>
        <p:nvSpPr>
          <p:cNvPr id="4" name="Footer Placeholder 3"/>
          <p:cNvSpPr>
            <a:spLocks noGrp="1"/>
          </p:cNvSpPr>
          <p:nvPr>
            <p:ph type="ftr" sz="quarter" idx="14"/>
          </p:nvPr>
        </p:nvSpPr>
        <p:spPr/>
        <p:txBody>
          <a:bodyPr/>
          <a:lstStyle/>
          <a:p>
            <a:endParaRPr/>
          </a:p>
        </p:txBody>
      </p:sp>
      <p:sp>
        <p:nvSpPr>
          <p:cNvPr id="6" name="Slide Number Placeholder 5"/>
          <p:cNvSpPr>
            <a:spLocks noGrp="1"/>
          </p:cNvSpPr>
          <p:nvPr>
            <p:ph type="sldNum" sz="quarter" idx="15"/>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900842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Alternate Three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13214" y="609600"/>
            <a:ext cx="8075611"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0"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0"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6"/>
          </p:nvPr>
        </p:nvSpPr>
        <p:spPr/>
        <p:txBody>
          <a:bodyPr/>
          <a:lstStyle/>
          <a:p>
            <a:fld id="{03F41C87-7AD9-4845-A077-840E4A0F3F06}" type="datetimeFigureOut">
              <a:rPr lang="en-US"/>
              <a:pPr/>
              <a:t>9/20/2017</a:t>
            </a:fld>
            <a:endParaRPr/>
          </a:p>
        </p:txBody>
      </p:sp>
      <p:sp>
        <p:nvSpPr>
          <p:cNvPr id="4" name="Footer Placeholder 3"/>
          <p:cNvSpPr>
            <a:spLocks noGrp="1"/>
          </p:cNvSpPr>
          <p:nvPr>
            <p:ph type="ftr" sz="quarter" idx="17"/>
          </p:nvPr>
        </p:nvSpPr>
        <p:spPr/>
        <p:txBody>
          <a:bodyPr/>
          <a:lstStyle/>
          <a:p>
            <a:endParaRPr/>
          </a:p>
        </p:txBody>
      </p:sp>
      <p:sp>
        <p:nvSpPr>
          <p:cNvPr id="11" name="Slide Number Placeholder 10"/>
          <p:cNvSpPr>
            <a:spLocks noGrp="1"/>
          </p:cNvSpPr>
          <p:nvPr>
            <p:ph type="sldNum" sz="quarter" idx="18"/>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348559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Five Pictures">
    <p:spTree>
      <p:nvGrpSpPr>
        <p:cNvPr id="1" name=""/>
        <p:cNvGrpSpPr/>
        <p:nvPr/>
      </p:nvGrpSpPr>
      <p:grpSpPr>
        <a:xfrm>
          <a:off x="0" y="0"/>
          <a:ext cx="0" cy="0"/>
          <a:chOff x="0" y="0"/>
          <a:chExt cx="0" cy="0"/>
        </a:xfrm>
      </p:grpSpPr>
      <p:sp>
        <p:nvSpPr>
          <p:cNvPr id="8" name="Picture Placeholder 2"/>
          <p:cNvSpPr>
            <a:spLocks noGrp="1"/>
          </p:cNvSpPr>
          <p:nvPr>
            <p:ph type="pic" idx="13"/>
          </p:nvPr>
        </p:nvSpPr>
        <p:spPr>
          <a:xfrm>
            <a:off x="0"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9" name="Picture Placeholder 2"/>
          <p:cNvSpPr>
            <a:spLocks noGrp="1"/>
          </p:cNvSpPr>
          <p:nvPr>
            <p:ph type="pic" idx="14"/>
          </p:nvPr>
        </p:nvSpPr>
        <p:spPr>
          <a:xfrm>
            <a:off x="0"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3" name="Picture Placeholder 2"/>
          <p:cNvSpPr>
            <a:spLocks noGrp="1"/>
          </p:cNvSpPr>
          <p:nvPr>
            <p:ph type="pic" idx="1"/>
          </p:nvPr>
        </p:nvSpPr>
        <p:spPr>
          <a:xfrm>
            <a:off x="4105592"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5"/>
          </p:nvPr>
        </p:nvSpPr>
        <p:spPr/>
        <p:txBody>
          <a:bodyPr/>
          <a:lstStyle/>
          <a:p>
            <a:fld id="{03F41C87-7AD9-4845-A077-840E4A0F3F06}" type="datetimeFigureOut">
              <a:rPr lang="en-US"/>
              <a:pPr/>
              <a:t>9/20/2017</a:t>
            </a:fld>
            <a:endParaRPr/>
          </a:p>
        </p:txBody>
      </p:sp>
      <p:sp>
        <p:nvSpPr>
          <p:cNvPr id="4" name="Footer Placeholder 3"/>
          <p:cNvSpPr>
            <a:spLocks noGrp="1"/>
          </p:cNvSpPr>
          <p:nvPr>
            <p:ph type="ftr" sz="quarter" idx="16"/>
          </p:nvPr>
        </p:nvSpPr>
        <p:spPr/>
        <p:txBody>
          <a:bodyPr/>
          <a:lstStyle/>
          <a:p>
            <a:endParaRPr/>
          </a:p>
        </p:txBody>
      </p:sp>
      <p:sp>
        <p:nvSpPr>
          <p:cNvPr id="11" name="Slide Number Placeholder 10"/>
          <p:cNvSpPr>
            <a:spLocks noGrp="1"/>
          </p:cNvSpPr>
          <p:nvPr>
            <p:ph type="sldNum" sz="quarter" idx="17"/>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916662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One Picture">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64" y="609600"/>
            <a:ext cx="12188952"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0"/>
          </p:nvPr>
        </p:nvSpPr>
        <p:spPr/>
        <p:txBody>
          <a:bodyPr/>
          <a:lstStyle/>
          <a:p>
            <a:fld id="{03F41C87-7AD9-4845-A077-840E4A0F3F06}" type="datetimeFigureOut">
              <a:rPr lang="en-US"/>
              <a:pPr/>
              <a:t>9/20/2017</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735785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Vertical Picture">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609600"/>
            <a:ext cx="7008813" cy="5638800"/>
          </a:xfrm>
          <a:solidFill>
            <a:schemeClr val="bg1">
              <a:lumMod val="85000"/>
              <a:lumOff val="15000"/>
            </a:schemeClr>
          </a:solidFill>
        </p:spPr>
        <p:txBody>
          <a:bodyPr>
            <a:normAutofit/>
          </a:bodyPr>
          <a:lstStyle>
            <a:lvl1pPr marL="0" indent="0" algn="ctr">
              <a:buNone/>
              <a:defRPr sz="2800"/>
            </a:lvl1pPr>
          </a:lstStyle>
          <a:p>
            <a:r>
              <a:rPr lang="en-US"/>
              <a:t>Click icon to add picture</a:t>
            </a:r>
            <a:endParaRPr/>
          </a:p>
        </p:txBody>
      </p:sp>
      <p:sp>
        <p:nvSpPr>
          <p:cNvPr id="2" name="Title 1"/>
          <p:cNvSpPr>
            <a:spLocks noGrp="1"/>
          </p:cNvSpPr>
          <p:nvPr>
            <p:ph type="ctrTitle" hasCustomPrompt="1"/>
          </p:nvPr>
        </p:nvSpPr>
        <p:spPr>
          <a:xfrm>
            <a:off x="7237411" y="1600200"/>
            <a:ext cx="4343402" cy="3733800"/>
          </a:xfrm>
        </p:spPr>
        <p:txBody>
          <a:bodyPr anchor="t">
            <a:normAutofit/>
          </a:bodyPr>
          <a:lstStyle>
            <a:lvl1pPr>
              <a:lnSpc>
                <a:spcPct val="85000"/>
              </a:lnSpc>
              <a:defRPr sz="6600">
                <a:solidFill>
                  <a:schemeClr val="tx1"/>
                </a:solidFill>
              </a:defRPr>
            </a:lvl1pPr>
          </a:lstStyle>
          <a:p>
            <a:r>
              <a:t>Click to enter Name</a:t>
            </a:r>
          </a:p>
        </p:txBody>
      </p:sp>
      <p:sp>
        <p:nvSpPr>
          <p:cNvPr id="3" name="Subtitle 2"/>
          <p:cNvSpPr>
            <a:spLocks noGrp="1"/>
          </p:cNvSpPr>
          <p:nvPr>
            <p:ph type="subTitle" idx="1"/>
          </p:nvPr>
        </p:nvSpPr>
        <p:spPr>
          <a:xfrm>
            <a:off x="7237411" y="5562600"/>
            <a:ext cx="4343401" cy="762000"/>
          </a:xfrm>
        </p:spPr>
        <p:txBody>
          <a:bodyPr anchor="b">
            <a:normAutofit/>
          </a:bodyPr>
          <a:lstStyle>
            <a:lvl1pPr marL="0" indent="0" algn="l">
              <a:lnSpc>
                <a:spcPct val="110000"/>
              </a:lnSpc>
              <a:spcBef>
                <a:spcPts val="0"/>
              </a:spcBef>
              <a:buNone/>
              <a:defRPr sz="1800" cap="none"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11" name="Text Placeholder 10"/>
          <p:cNvSpPr>
            <a:spLocks noGrp="1"/>
          </p:cNvSpPr>
          <p:nvPr>
            <p:ph type="body" sz="quarter" idx="11" hasCustomPrompt="1"/>
          </p:nvPr>
        </p:nvSpPr>
        <p:spPr>
          <a:xfrm>
            <a:off x="7237411" y="533400"/>
            <a:ext cx="4343402" cy="838200"/>
          </a:xfrm>
        </p:spPr>
        <p:txBody>
          <a:bodyPr anchor="ctr">
            <a:noAutofit/>
          </a:bodyPr>
          <a:lstStyle>
            <a:lvl1pPr marL="0" indent="0" algn="l">
              <a:lnSpc>
                <a:spcPct val="85000"/>
              </a:lnSpc>
              <a:spcBef>
                <a:spcPts val="0"/>
              </a:spcBef>
              <a:buNone/>
              <a:defRPr sz="4800" b="0" baseline="0">
                <a:solidFill>
                  <a:schemeClr val="accent2"/>
                </a:solidFill>
              </a:defRPr>
            </a:lvl1pPr>
            <a:lvl2pPr marL="0" indent="0" algn="r">
              <a:buNone/>
              <a:defRPr sz="5400" b="0" baseline="0">
                <a:solidFill>
                  <a:schemeClr val="bg1"/>
                </a:solidFill>
              </a:defRPr>
            </a:lvl2pPr>
            <a:lvl3pPr marL="0" indent="0" algn="r">
              <a:buNone/>
              <a:defRPr sz="5400" b="0" baseline="0">
                <a:solidFill>
                  <a:schemeClr val="bg1"/>
                </a:solidFill>
              </a:defRPr>
            </a:lvl3pPr>
            <a:lvl4pPr marL="0" indent="0" algn="r">
              <a:buNone/>
              <a:defRPr sz="5400" b="0" baseline="0">
                <a:solidFill>
                  <a:schemeClr val="bg1"/>
                </a:solidFill>
              </a:defRPr>
            </a:lvl4pPr>
            <a:lvl5pPr marL="0" indent="0" algn="r">
              <a:buNone/>
              <a:defRPr sz="5400" b="0" baseline="0">
                <a:solidFill>
                  <a:schemeClr val="bg1"/>
                </a:solidFill>
              </a:defRPr>
            </a:lvl5pPr>
          </a:lstStyle>
          <a:p>
            <a:pPr lvl="0"/>
            <a:r>
              <a:t>Year</a:t>
            </a:r>
          </a:p>
        </p:txBody>
      </p:sp>
      <p:sp>
        <p:nvSpPr>
          <p:cNvPr id="4" name="Date Placeholder 3"/>
          <p:cNvSpPr>
            <a:spLocks noGrp="1"/>
          </p:cNvSpPr>
          <p:nvPr>
            <p:ph type="dt" sz="half" idx="12"/>
          </p:nvPr>
        </p:nvSpPr>
        <p:spPr/>
        <p:txBody>
          <a:bodyPr/>
          <a:lstStyle/>
          <a:p>
            <a:fld id="{03F41C87-7AD9-4845-A077-840E4A0F3F06}" type="datetimeFigureOut">
              <a:rPr lang="en-US"/>
              <a:pPr/>
              <a:t>9/20/2017</a:t>
            </a:fld>
            <a:endParaRPr/>
          </a:p>
        </p:txBody>
      </p:sp>
      <p:sp>
        <p:nvSpPr>
          <p:cNvPr id="5" name="Footer Placeholder 4"/>
          <p:cNvSpPr>
            <a:spLocks noGrp="1"/>
          </p:cNvSpPr>
          <p:nvPr>
            <p:ph type="ftr" sz="quarter" idx="13"/>
          </p:nvPr>
        </p:nvSpPr>
        <p:spPr/>
        <p:txBody>
          <a:bodyPr/>
          <a:lstStyle/>
          <a:p>
            <a:endParaRPr/>
          </a:p>
        </p:txBody>
      </p:sp>
      <p:sp>
        <p:nvSpPr>
          <p:cNvPr id="6" name="Slide Number Placeholder 5"/>
          <p:cNvSpPr>
            <a:spLocks noGrp="1"/>
          </p:cNvSpPr>
          <p:nvPr>
            <p:ph type="sldNum" sz="quarter" idx="14"/>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287267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03F41C87-7AD9-4845-A077-840E4A0F3F06}" type="datetimeFigureOut">
              <a:rPr lang="en-US"/>
              <a:t>9/20/2017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4" y="2514600"/>
            <a:ext cx="9144000" cy="2895600"/>
          </a:xfrm>
        </p:spPr>
        <p:txBody>
          <a:bodyPr anchor="b">
            <a:normAutofit/>
          </a:bodyPr>
          <a:lstStyle>
            <a:lvl1pPr algn="l">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522413" y="1257300"/>
            <a:ext cx="9144000" cy="1143000"/>
          </a:xfrm>
        </p:spPr>
        <p:txBody>
          <a:bodyPr anchor="t">
            <a:normAutofit/>
          </a:bodyPr>
          <a:lstStyle>
            <a:lvl1pPr marL="0" indent="0">
              <a:lnSpc>
                <a:spcPct val="85000"/>
              </a:lnSpc>
              <a:spcBef>
                <a:spcPts val="0"/>
              </a:spcBef>
              <a:buNone/>
              <a:defRPr sz="2400" cap="none" baseline="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3F41C87-7AD9-4845-A077-840E4A0F3F06}" type="datetimeFigureOut">
              <a:rPr lang="en-US"/>
              <a:t>9/20/2017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144002" cy="1219200"/>
          </a:xfrm>
        </p:spPr>
        <p:txBody>
          <a:bodyPr/>
          <a:lstStyle/>
          <a:p>
            <a:r>
              <a:rPr lang="en-US"/>
              <a:t>Click to edit Master title style</a:t>
            </a:r>
            <a:endParaRPr/>
          </a:p>
        </p:txBody>
      </p:sp>
      <p:sp>
        <p:nvSpPr>
          <p:cNvPr id="3" name="Content Placeholder 2"/>
          <p:cNvSpPr>
            <a:spLocks noGrp="1"/>
          </p:cNvSpPr>
          <p:nvPr>
            <p:ph sz="half" idx="1"/>
          </p:nvPr>
        </p:nvSpPr>
        <p:spPr>
          <a:xfrm>
            <a:off x="1522412" y="1828800"/>
            <a:ext cx="4419599" cy="4419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6814" y="1828800"/>
            <a:ext cx="4419600" cy="4419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03F41C87-7AD9-4845-A077-840E4A0F3F06}" type="datetimeFigureOut">
              <a:rPr lang="en-US"/>
              <a:t>9/20/2017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144002" cy="12192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2" y="1828800"/>
            <a:ext cx="4416552" cy="838200"/>
          </a:xfrm>
        </p:spPr>
        <p:txBody>
          <a:bodyPr anchor="ctr">
            <a:noAutofit/>
          </a:bodyPr>
          <a:lstStyle>
            <a:lvl1pPr marL="0" indent="0">
              <a:lnSpc>
                <a:spcPct val="85000"/>
              </a:lnSpc>
              <a:spcBef>
                <a:spcPts val="0"/>
              </a:spcBef>
              <a:buNone/>
              <a:defRPr sz="2400" b="0" cap="none"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2" y="2743200"/>
            <a:ext cx="4416552" cy="35052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2" y="1828800"/>
            <a:ext cx="4416552" cy="838200"/>
          </a:xfrm>
        </p:spPr>
        <p:txBody>
          <a:bodyPr anchor="ctr">
            <a:noAutofit/>
          </a:bodyPr>
          <a:lstStyle>
            <a:lvl1pPr marL="0" indent="0">
              <a:lnSpc>
                <a:spcPct val="85000"/>
              </a:lnSpc>
              <a:spcBef>
                <a:spcPts val="0"/>
              </a:spcBef>
              <a:buNone/>
              <a:defRPr sz="2400" b="0" cap="none"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49862" y="2743200"/>
            <a:ext cx="4416552" cy="35052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03F41C87-7AD9-4845-A077-840E4A0F3F06}" type="datetimeFigureOut">
              <a:rPr lang="en-US"/>
              <a:t>9/20/2017</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03F41C87-7AD9-4845-A077-840E4A0F3F06}" type="datetimeFigureOut">
              <a:rPr lang="en-US"/>
              <a:t>9/20/2017</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F41C87-7AD9-4845-A077-840E4A0F3F06}" type="datetimeFigureOut">
              <a:rPr lang="en-US"/>
              <a:t>9/20/2017</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51613" y="762000"/>
            <a:ext cx="5029200" cy="2667000"/>
          </a:xfrm>
        </p:spPr>
        <p:txBody>
          <a:bodyPr anchor="b">
            <a:noAutofit/>
          </a:bodyPr>
          <a:lstStyle>
            <a:lvl1pPr algn="l">
              <a:lnSpc>
                <a:spcPct val="85000"/>
              </a:lnSpc>
              <a:defRPr sz="3200" b="0">
                <a:solidFill>
                  <a:schemeClr val="accent2"/>
                </a:solidFill>
              </a:defRPr>
            </a:lvl1pPr>
          </a:lstStyle>
          <a:p>
            <a:r>
              <a:rPr lang="en-US"/>
              <a:t>Click to edit Master title style</a:t>
            </a:r>
            <a:endParaRPr/>
          </a:p>
        </p:txBody>
      </p:sp>
      <p:sp>
        <p:nvSpPr>
          <p:cNvPr id="3" name="Content Placeholder 2"/>
          <p:cNvSpPr>
            <a:spLocks noGrp="1"/>
          </p:cNvSpPr>
          <p:nvPr>
            <p:ph idx="1"/>
          </p:nvPr>
        </p:nvSpPr>
        <p:spPr>
          <a:xfrm>
            <a:off x="574795" y="609600"/>
            <a:ext cx="5473580" cy="5638800"/>
          </a:xfrm>
        </p:spPr>
        <p:txBody>
          <a:bodyPr>
            <a:normAutofit/>
          </a:bodyPr>
          <a:lstStyle>
            <a:lvl1pPr>
              <a:defRPr sz="2400"/>
            </a:lvl1pPr>
            <a:lvl2pPr>
              <a:defRPr sz="2000"/>
            </a:lvl2pPr>
            <a:lvl3pPr>
              <a:defRPr sz="1800"/>
            </a:lvl3pPr>
            <a:lvl4pPr>
              <a:defRPr sz="1600"/>
            </a:lvl4pPr>
            <a:lvl5pPr>
              <a:defRPr sz="1600"/>
            </a:lvl5pPr>
            <a:lvl6pPr>
              <a:defRPr sz="1600" baseline="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551613" y="3581400"/>
            <a:ext cx="5029200" cy="24384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3F41C87-7AD9-4845-A077-840E4A0F3F06}" type="datetimeFigureOut">
              <a:rPr lang="en-US"/>
              <a:t>9/20/2017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64" y="609600"/>
            <a:ext cx="6046533"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551614" y="762000"/>
            <a:ext cx="5029200" cy="26670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551614" y="3581400"/>
            <a:ext cx="5029200" cy="24384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3F41C87-7AD9-4845-A077-840E4A0F3F06}" type="datetimeFigureOut">
              <a:rPr lang="en-US"/>
              <a:pPr/>
              <a:t>9/20/2017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03F41C87-7AD9-4845-A077-840E4A0F3F06}" type="datetimeFigureOut">
              <a:rPr lang="en-US"/>
              <a:t>9/20/2017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609600"/>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609600"/>
            <a:ext cx="7391399" cy="56388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03F41C87-7AD9-4845-A077-840E4A0F3F06}" type="datetimeFigureOut">
              <a:rPr lang="en-US"/>
              <a:t>9/20/2017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Left 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609600"/>
            <a:ext cx="8075612"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8456613"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8456613"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Date Placeholder 5"/>
          <p:cNvSpPr>
            <a:spLocks noGrp="1"/>
          </p:cNvSpPr>
          <p:nvPr>
            <p:ph type="dt" sz="half" idx="10"/>
          </p:nvPr>
        </p:nvSpPr>
        <p:spPr/>
        <p:txBody>
          <a:bodyPr/>
          <a:lstStyle/>
          <a:p>
            <a:fld id="{03F41C87-7AD9-4845-A077-840E4A0F3F06}" type="datetimeFigureOut">
              <a:rPr lang="en-US"/>
              <a:pPr/>
              <a:t>9/20/2017</a:t>
            </a:fld>
            <a:endParaRPr/>
          </a:p>
        </p:txBody>
      </p:sp>
      <p:sp>
        <p:nvSpPr>
          <p:cNvPr id="7" name="Footer Placeholder 6"/>
          <p:cNvSpPr>
            <a:spLocks noGrp="1"/>
          </p:cNvSpPr>
          <p:nvPr>
            <p:ph type="ftr" sz="quarter" idx="11"/>
          </p:nvPr>
        </p:nvSpPr>
        <p:spPr/>
        <p:txBody>
          <a:bodyPr/>
          <a:lstStyle/>
          <a:p>
            <a:endParaRPr/>
          </a:p>
        </p:txBody>
      </p:sp>
      <p:sp>
        <p:nvSpPr>
          <p:cNvPr id="8" name="Slide Number Placeholder 7"/>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332594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Right 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13213" y="609600"/>
            <a:ext cx="8075612"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03550"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03550"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3F41C87-7AD9-4845-A077-840E4A0F3F06}" type="datetimeFigureOut">
              <a:rPr lang="en-US"/>
              <a:pPr/>
              <a:t>9/20/2017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3820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Left Four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63"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8443523"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4109756"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Picture Placeholder 2"/>
          <p:cNvSpPr>
            <a:spLocks noGrp="1"/>
          </p:cNvSpPr>
          <p:nvPr>
            <p:ph type="pic" idx="11"/>
          </p:nvPr>
        </p:nvSpPr>
        <p:spPr>
          <a:xfrm>
            <a:off x="4163"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4109756"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3"/>
          </p:nvPr>
        </p:nvSpPr>
        <p:spPr/>
        <p:txBody>
          <a:bodyPr/>
          <a:lstStyle/>
          <a:p>
            <a:fld id="{03F41C87-7AD9-4845-A077-840E4A0F3F06}" type="datetimeFigureOut">
              <a:rPr lang="en-US"/>
              <a:pPr/>
              <a:t>9/20/2017</a:t>
            </a:fld>
            <a:endParaRPr/>
          </a:p>
        </p:txBody>
      </p:sp>
      <p:sp>
        <p:nvSpPr>
          <p:cNvPr id="9" name="Footer Placeholder 8"/>
          <p:cNvSpPr>
            <a:spLocks noGrp="1"/>
          </p:cNvSpPr>
          <p:nvPr>
            <p:ph type="ftr" sz="quarter" idx="14"/>
          </p:nvPr>
        </p:nvSpPr>
        <p:spPr/>
        <p:txBody>
          <a:bodyPr/>
          <a:lstStyle/>
          <a:p>
            <a:endParaRPr/>
          </a:p>
        </p:txBody>
      </p:sp>
      <p:sp>
        <p:nvSpPr>
          <p:cNvPr id="10" name="Slide Number Placeholder 9"/>
          <p:cNvSpPr>
            <a:spLocks noGrp="1"/>
          </p:cNvSpPr>
          <p:nvPr>
            <p:ph type="sldNum" sz="quarter" idx="15"/>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071646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Right Four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05592"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03550"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03550"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Picture Placeholder 2"/>
          <p:cNvSpPr>
            <a:spLocks noGrp="1"/>
          </p:cNvSpPr>
          <p:nvPr>
            <p:ph type="pic" idx="11"/>
          </p:nvPr>
        </p:nvSpPr>
        <p:spPr>
          <a:xfrm>
            <a:off x="4105592"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3"/>
          </p:nvPr>
        </p:nvSpPr>
        <p:spPr/>
        <p:txBody>
          <a:bodyPr/>
          <a:lstStyle/>
          <a:p>
            <a:fld id="{03F41C87-7AD9-4845-A077-840E4A0F3F06}" type="datetimeFigureOut">
              <a:rPr lang="en-US"/>
              <a:pPr/>
              <a:t>9/20/2017</a:t>
            </a:fld>
            <a:endParaRPr/>
          </a:p>
        </p:txBody>
      </p:sp>
      <p:sp>
        <p:nvSpPr>
          <p:cNvPr id="9" name="Footer Placeholder 8"/>
          <p:cNvSpPr>
            <a:spLocks noGrp="1"/>
          </p:cNvSpPr>
          <p:nvPr>
            <p:ph type="ftr" sz="quarter" idx="14"/>
          </p:nvPr>
        </p:nvSpPr>
        <p:spPr/>
        <p:txBody>
          <a:bodyPr/>
          <a:lstStyle/>
          <a:p>
            <a:endParaRPr/>
          </a:p>
        </p:txBody>
      </p:sp>
      <p:sp>
        <p:nvSpPr>
          <p:cNvPr id="10" name="Slide Number Placeholder 9"/>
          <p:cNvSpPr>
            <a:spLocks noGrp="1"/>
          </p:cNvSpPr>
          <p:nvPr>
            <p:ph type="sldNum" sz="quarter" idx="15"/>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399376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ix Pictures">
    <p:spTree>
      <p:nvGrpSpPr>
        <p:cNvPr id="1" name=""/>
        <p:cNvGrpSpPr/>
        <p:nvPr/>
      </p:nvGrpSpPr>
      <p:grpSpPr>
        <a:xfrm>
          <a:off x="0" y="0"/>
          <a:ext cx="0" cy="0"/>
          <a:chOff x="0" y="0"/>
          <a:chExt cx="0" cy="0"/>
        </a:xfrm>
      </p:grpSpPr>
      <p:sp>
        <p:nvSpPr>
          <p:cNvPr id="8" name="Picture Placeholder 2"/>
          <p:cNvSpPr>
            <a:spLocks noGrp="1"/>
          </p:cNvSpPr>
          <p:nvPr>
            <p:ph type="pic" idx="13"/>
          </p:nvPr>
        </p:nvSpPr>
        <p:spPr>
          <a:xfrm>
            <a:off x="0"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9" name="Picture Placeholder 2"/>
          <p:cNvSpPr>
            <a:spLocks noGrp="1"/>
          </p:cNvSpPr>
          <p:nvPr>
            <p:ph type="pic" idx="14"/>
          </p:nvPr>
        </p:nvSpPr>
        <p:spPr>
          <a:xfrm>
            <a:off x="0"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3" name="Picture Placeholder 2"/>
          <p:cNvSpPr>
            <a:spLocks noGrp="1"/>
          </p:cNvSpPr>
          <p:nvPr>
            <p:ph type="pic" idx="1"/>
          </p:nvPr>
        </p:nvSpPr>
        <p:spPr>
          <a:xfrm>
            <a:off x="4105592"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Picture Placeholder 2"/>
          <p:cNvSpPr>
            <a:spLocks noGrp="1"/>
          </p:cNvSpPr>
          <p:nvPr>
            <p:ph type="pic" idx="11"/>
          </p:nvPr>
        </p:nvSpPr>
        <p:spPr>
          <a:xfrm>
            <a:off x="4105592"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5"/>
          </p:nvPr>
        </p:nvSpPr>
        <p:spPr/>
        <p:txBody>
          <a:bodyPr/>
          <a:lstStyle/>
          <a:p>
            <a:fld id="{03F41C87-7AD9-4845-A077-840E4A0F3F06}" type="datetimeFigureOut">
              <a:rPr lang="en-US"/>
              <a:pPr/>
              <a:t>9/20/2017</a:t>
            </a:fld>
            <a:endParaRPr/>
          </a:p>
        </p:txBody>
      </p:sp>
      <p:sp>
        <p:nvSpPr>
          <p:cNvPr id="4" name="Footer Placeholder 3"/>
          <p:cNvSpPr>
            <a:spLocks noGrp="1"/>
          </p:cNvSpPr>
          <p:nvPr>
            <p:ph type="ftr" sz="quarter" idx="16"/>
          </p:nvPr>
        </p:nvSpPr>
        <p:spPr/>
        <p:txBody>
          <a:bodyPr/>
          <a:lstStyle/>
          <a:p>
            <a:endParaRPr/>
          </a:p>
        </p:txBody>
      </p:sp>
      <p:sp>
        <p:nvSpPr>
          <p:cNvPr id="10" name="Slide Number Placeholder 9"/>
          <p:cNvSpPr>
            <a:spLocks noGrp="1"/>
          </p:cNvSpPr>
          <p:nvPr>
            <p:ph type="sldNum" sz="quarter" idx="17"/>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415873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Left Picture with Quote">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 y="608076"/>
            <a:ext cx="6035040" cy="5641848"/>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551613" y="1828800"/>
            <a:ext cx="5029200" cy="4038600"/>
          </a:xfrm>
        </p:spPr>
        <p:txBody>
          <a:bodyPr anchor="ctr">
            <a:normAutofit/>
          </a:bodyPr>
          <a:lstStyle>
            <a:lvl1pPr marL="128016" indent="-128016">
              <a:lnSpc>
                <a:spcPct val="110000"/>
              </a:lnSpc>
              <a:spcBef>
                <a:spcPts val="1800"/>
              </a:spcBef>
              <a:buNone/>
              <a:defRPr sz="2800" i="1">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Date Placeholder 5"/>
          <p:cNvSpPr>
            <a:spLocks noGrp="1"/>
          </p:cNvSpPr>
          <p:nvPr>
            <p:ph type="dt" sz="half" idx="10"/>
          </p:nvPr>
        </p:nvSpPr>
        <p:spPr/>
        <p:txBody>
          <a:bodyPr/>
          <a:lstStyle/>
          <a:p>
            <a:fld id="{03F41C87-7AD9-4845-A077-840E4A0F3F06}" type="datetimeFigureOut">
              <a:rPr lang="en-US"/>
              <a:pPr/>
              <a:t>9/20/2017</a:t>
            </a:fld>
            <a:endParaRPr/>
          </a:p>
        </p:txBody>
      </p:sp>
      <p:sp>
        <p:nvSpPr>
          <p:cNvPr id="7" name="Footer Placeholder 6"/>
          <p:cNvSpPr>
            <a:spLocks noGrp="1"/>
          </p:cNvSpPr>
          <p:nvPr>
            <p:ph type="ftr" sz="quarter" idx="11"/>
          </p:nvPr>
        </p:nvSpPr>
        <p:spPr/>
        <p:txBody>
          <a:bodyPr/>
          <a:lstStyle/>
          <a:p>
            <a:endParaRPr/>
          </a:p>
        </p:txBody>
      </p:sp>
      <p:sp>
        <p:nvSpPr>
          <p:cNvPr id="8" name="Slide Number Placeholder 7"/>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13877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Right Picture with Quote">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6153785" y="609600"/>
            <a:ext cx="60350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08013" y="1828800"/>
            <a:ext cx="5029200" cy="4038600"/>
          </a:xfrm>
        </p:spPr>
        <p:txBody>
          <a:bodyPr anchor="ctr">
            <a:normAutofit/>
          </a:bodyPr>
          <a:lstStyle>
            <a:lvl1pPr marL="128016" indent="-128016">
              <a:lnSpc>
                <a:spcPct val="110000"/>
              </a:lnSpc>
              <a:spcBef>
                <a:spcPts val="1800"/>
              </a:spcBef>
              <a:buNone/>
              <a:defRPr sz="2800" i="1">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 name="Date Placeholder 1"/>
          <p:cNvSpPr>
            <a:spLocks noGrp="1"/>
          </p:cNvSpPr>
          <p:nvPr>
            <p:ph type="dt" sz="half" idx="10"/>
          </p:nvPr>
        </p:nvSpPr>
        <p:spPr/>
        <p:txBody>
          <a:bodyPr/>
          <a:lstStyle/>
          <a:p>
            <a:fld id="{03F41C87-7AD9-4845-A077-840E4A0F3F06}" type="datetimeFigureOut">
              <a:rPr lang="en-US"/>
              <a:pPr/>
              <a:t>9/20/2017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62099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2" y="381000"/>
            <a:ext cx="9144002"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2" y="1828800"/>
            <a:ext cx="9144002" cy="44196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7770812" y="6400800"/>
            <a:ext cx="1548659" cy="276228"/>
          </a:xfrm>
          <a:prstGeom prst="rect">
            <a:avLst/>
          </a:prstGeom>
        </p:spPr>
        <p:txBody>
          <a:bodyPr vert="horz" lIns="91440" tIns="45720" rIns="91440" bIns="45720" rtlCol="0" anchor="ctr"/>
          <a:lstStyle>
            <a:lvl1pPr algn="r">
              <a:defRPr sz="1000">
                <a:solidFill>
                  <a:schemeClr val="tx1">
                    <a:tint val="75000"/>
                  </a:schemeClr>
                </a:solidFill>
              </a:defRPr>
            </a:lvl1pPr>
          </a:lstStyle>
          <a:p>
            <a:fld id="{03F41C87-7AD9-4845-A077-840E4A0F3F06}" type="datetimeFigureOut">
              <a:rPr lang="en-US"/>
              <a:pPr/>
              <a:t>9/20/2017</a:t>
            </a:fld>
            <a:endParaRPr/>
          </a:p>
        </p:txBody>
      </p:sp>
      <p:sp>
        <p:nvSpPr>
          <p:cNvPr id="5" name="Footer Placeholder 4"/>
          <p:cNvSpPr>
            <a:spLocks noGrp="1"/>
          </p:cNvSpPr>
          <p:nvPr>
            <p:ph type="ftr" sz="quarter" idx="3"/>
          </p:nvPr>
        </p:nvSpPr>
        <p:spPr>
          <a:xfrm>
            <a:off x="1522412" y="6400800"/>
            <a:ext cx="5954834" cy="276228"/>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9599612" y="6400800"/>
            <a:ext cx="1066802" cy="276228"/>
          </a:xfrm>
          <a:prstGeom prst="rect">
            <a:avLst/>
          </a:prstGeom>
        </p:spPr>
        <p:txBody>
          <a:bodyPr vert="horz" lIns="91440" tIns="45720" rIns="91440" bIns="45720" rtlCol="0" anchor="ctr"/>
          <a:lstStyle>
            <a:lvl1pPr algn="r">
              <a:defRPr sz="1000">
                <a:solidFill>
                  <a:schemeClr val="tx1">
                    <a:tint val="75000"/>
                  </a:schemeClr>
                </a:solidFill>
              </a:defRPr>
            </a:lvl1pPr>
          </a:lstStyle>
          <a:p>
            <a:fld id="{2A013F82-EE5E-44EE-A61D-E31C6657F26F}" type="slidenum">
              <a:rPr/>
              <a:pPr/>
              <a:t>‹#›</a:t>
            </a:fld>
            <a:endParaRPr/>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61" r:id="rId2"/>
    <p:sldLayoutId id="2147483668" r:id="rId3"/>
    <p:sldLayoutId id="2147483669" r:id="rId4"/>
    <p:sldLayoutId id="2147483670" r:id="rId5"/>
    <p:sldLayoutId id="2147483663" r:id="rId6"/>
    <p:sldLayoutId id="2147483667" r:id="rId7"/>
    <p:sldLayoutId id="2147483671" r:id="rId8"/>
    <p:sldLayoutId id="2147483672" r:id="rId9"/>
    <p:sldLayoutId id="2147483673" r:id="rId10"/>
    <p:sldLayoutId id="2147483674" r:id="rId11"/>
    <p:sldLayoutId id="2147483675" r:id="rId12"/>
    <p:sldLayoutId id="2147483676" r:id="rId13"/>
    <p:sldLayoutId id="2147483665" r:id="rId14"/>
    <p:sldLayoutId id="2147483677" r:id="rId15"/>
    <p:sldLayoutId id="2147483664" r:id="rId16"/>
    <p:sldLayoutId id="2147483678" r:id="rId17"/>
    <p:sldLayoutId id="2147483679" r:id="rId18"/>
    <p:sldLayoutId id="2147483662" r:id="rId19"/>
    <p:sldLayoutId id="2147483650" r:id="rId20"/>
    <p:sldLayoutId id="2147483651" r:id="rId21"/>
    <p:sldLayoutId id="2147483652" r:id="rId22"/>
    <p:sldLayoutId id="2147483653" r:id="rId23"/>
    <p:sldLayoutId id="2147483654" r:id="rId24"/>
    <p:sldLayoutId id="2147483655" r:id="rId25"/>
    <p:sldLayoutId id="2147483656" r:id="rId26"/>
    <p:sldLayoutId id="2147483657" r:id="rId27"/>
    <p:sldLayoutId id="2147483658" r:id="rId28"/>
    <p:sldLayoutId id="2147483659"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5000"/>
        </a:lnSpc>
        <a:spcBef>
          <a:spcPct val="0"/>
        </a:spcBef>
        <a:buNone/>
        <a:defRPr sz="3600" kern="120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475488" indent="-228600" algn="l" defTabSz="914400" rtl="0" eaLnBrk="1" latinLnBrk="0" hangingPunct="1">
        <a:lnSpc>
          <a:spcPct val="90000"/>
        </a:lnSpc>
        <a:spcBef>
          <a:spcPts val="600"/>
        </a:spcBef>
        <a:buFont typeface="Arial" pitchFamily="34" charset="0"/>
        <a:buChar char="–"/>
        <a:defRPr sz="2000" kern="1200">
          <a:solidFill>
            <a:schemeClr val="tx1"/>
          </a:solidFill>
          <a:latin typeface="+mn-lt"/>
          <a:ea typeface="+mn-ea"/>
          <a:cs typeface="+mn-cs"/>
        </a:defRPr>
      </a:lvl2pPr>
      <a:lvl3pPr marL="704088"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950976" indent="-228600"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4pPr>
      <a:lvl5pPr marL="1179576"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26464" indent="-228600"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6pPr>
      <a:lvl7pPr marL="1655064"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01952" indent="-228600"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8pPr>
      <a:lvl9pPr marL="213055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gif"/></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normAutofit/>
          </a:bodyPr>
          <a:lstStyle/>
          <a:p>
            <a:r>
              <a:rPr lang="en-US" sz="5400" dirty="0"/>
              <a:t>Introduction to deep Learning</a:t>
            </a:r>
          </a:p>
        </p:txBody>
      </p:sp>
      <p:sp>
        <p:nvSpPr>
          <p:cNvPr id="4" name="Subtitle 3"/>
          <p:cNvSpPr>
            <a:spLocks noGrp="1"/>
          </p:cNvSpPr>
          <p:nvPr>
            <p:ph type="subTitle" idx="1"/>
          </p:nvPr>
        </p:nvSpPr>
        <p:spPr/>
        <p:txBody>
          <a:bodyPr/>
          <a:lstStyle/>
          <a:p>
            <a:r>
              <a:rPr lang="en-US" dirty="0"/>
              <a:t>Andromeda Institute of Technology</a:t>
            </a:r>
          </a:p>
        </p:txBody>
      </p:sp>
      <p:pic>
        <p:nvPicPr>
          <p:cNvPr id="2" name="Picture 1">
            <a:extLst>
              <a:ext uri="{FF2B5EF4-FFF2-40B4-BE49-F238E27FC236}">
                <a16:creationId xmlns:a16="http://schemas.microsoft.com/office/drawing/2014/main" id="{6849B550-8C7B-4015-9FD7-D7C60FBEE1FA}"/>
              </a:ext>
            </a:extLst>
          </p:cNvPr>
          <p:cNvPicPr>
            <a:picLocks noChangeAspect="1"/>
          </p:cNvPicPr>
          <p:nvPr/>
        </p:nvPicPr>
        <p:blipFill>
          <a:blip r:embed="rId3"/>
          <a:stretch>
            <a:fillRect/>
          </a:stretch>
        </p:blipFill>
        <p:spPr>
          <a:xfrm>
            <a:off x="531812" y="1219200"/>
            <a:ext cx="5769241" cy="4495800"/>
          </a:xfrm>
          <a:prstGeom prst="rect">
            <a:avLst/>
          </a:prstGeom>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B4152837-17F4-4425-845C-DAEAB2F1B8BD}"/>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Back propagation</a:t>
            </a:r>
          </a:p>
        </p:txBody>
      </p:sp>
      <p:pic>
        <p:nvPicPr>
          <p:cNvPr id="7" name="Picture 6">
            <a:extLst>
              <a:ext uri="{FF2B5EF4-FFF2-40B4-BE49-F238E27FC236}">
                <a16:creationId xmlns:a16="http://schemas.microsoft.com/office/drawing/2014/main" id="{833141B0-F0D2-45DB-85F6-11FF772BDA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0262" y="1533525"/>
            <a:ext cx="5448300" cy="3790950"/>
          </a:xfrm>
          <a:prstGeom prst="rect">
            <a:avLst/>
          </a:prstGeom>
        </p:spPr>
      </p:pic>
    </p:spTree>
    <p:extLst>
      <p:ext uri="{BB962C8B-B14F-4D97-AF65-F5344CB8AC3E}">
        <p14:creationId xmlns:p14="http://schemas.microsoft.com/office/powerpoint/2010/main" val="318732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E5E405-24C1-46D8-9CB2-C7012F5C1C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8812" y="1295400"/>
            <a:ext cx="5562600" cy="5082826"/>
          </a:xfrm>
          <a:prstGeom prst="rect">
            <a:avLst/>
          </a:prstGeom>
        </p:spPr>
      </p:pic>
      <p:sp>
        <p:nvSpPr>
          <p:cNvPr id="9" name="Title 2">
            <a:extLst>
              <a:ext uri="{FF2B5EF4-FFF2-40B4-BE49-F238E27FC236}">
                <a16:creationId xmlns:a16="http://schemas.microsoft.com/office/drawing/2014/main" id="{3C4C5FB9-DF92-405C-8E32-AE7272BDEEF6}"/>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Questions?</a:t>
            </a:r>
          </a:p>
        </p:txBody>
      </p:sp>
    </p:spTree>
    <p:extLst>
      <p:ext uri="{BB962C8B-B14F-4D97-AF65-F5344CB8AC3E}">
        <p14:creationId xmlns:p14="http://schemas.microsoft.com/office/powerpoint/2010/main" val="4043139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txBox="1">
            <a:spLocks/>
          </p:cNvSpPr>
          <p:nvPr/>
        </p:nvSpPr>
        <p:spPr>
          <a:xfrm>
            <a:off x="455613" y="325244"/>
            <a:ext cx="6934200" cy="685800"/>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Why deep learning?</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613" y="990600"/>
            <a:ext cx="8774047" cy="2513088"/>
          </a:xfrm>
          <a:prstGeom prst="rect">
            <a:avLst/>
          </a:prstGeom>
        </p:spPr>
      </p:pic>
      <p:pic>
        <p:nvPicPr>
          <p:cNvPr id="10" name="Picture 9"/>
          <p:cNvPicPr>
            <a:picLocks noChangeAspect="1"/>
          </p:cNvPicPr>
          <p:nvPr/>
        </p:nvPicPr>
        <p:blipFill>
          <a:blip r:embed="rId4"/>
          <a:stretch>
            <a:fillRect/>
          </a:stretch>
        </p:blipFill>
        <p:spPr>
          <a:xfrm>
            <a:off x="4494213" y="3595615"/>
            <a:ext cx="7162800" cy="3145466"/>
          </a:xfrm>
          <a:prstGeom prst="rect">
            <a:avLst/>
          </a:prstGeom>
        </p:spPr>
      </p:pic>
    </p:spTree>
    <p:extLst>
      <p:ext uri="{BB962C8B-B14F-4D97-AF65-F5344CB8AC3E}">
        <p14:creationId xmlns:p14="http://schemas.microsoft.com/office/powerpoint/2010/main" val="1055388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8412" y="152400"/>
            <a:ext cx="8077200" cy="6634843"/>
          </a:xfrm>
          <a:prstGeom prst="rect">
            <a:avLst/>
          </a:prstGeom>
        </p:spPr>
      </p:pic>
      <p:sp>
        <p:nvSpPr>
          <p:cNvPr id="9" name="Title 2"/>
          <p:cNvSpPr txBox="1">
            <a:spLocks/>
          </p:cNvSpPr>
          <p:nvPr/>
        </p:nvSpPr>
        <p:spPr>
          <a:xfrm>
            <a:off x="455613" y="325244"/>
            <a:ext cx="3200399" cy="1351156"/>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Why deep</a:t>
            </a:r>
          </a:p>
          <a:p>
            <a:r>
              <a:rPr lang="en-US" sz="5400" dirty="0"/>
              <a:t>learning</a:t>
            </a:r>
          </a:p>
        </p:txBody>
      </p:sp>
    </p:spTree>
    <p:extLst>
      <p:ext uri="{BB962C8B-B14F-4D97-AF65-F5344CB8AC3E}">
        <p14:creationId xmlns:p14="http://schemas.microsoft.com/office/powerpoint/2010/main" val="1690829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482" y="476098"/>
            <a:ext cx="10909861" cy="5905804"/>
          </a:xfrm>
          <a:prstGeom prst="rect">
            <a:avLst/>
          </a:prstGeom>
        </p:spPr>
      </p:pic>
    </p:spTree>
    <p:extLst>
      <p:ext uri="{BB962C8B-B14F-4D97-AF65-F5344CB8AC3E}">
        <p14:creationId xmlns:p14="http://schemas.microsoft.com/office/powerpoint/2010/main" val="483460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0" y="1219200"/>
            <a:ext cx="9294812" cy="5228332"/>
          </a:xfrm>
          <a:prstGeom prst="rect">
            <a:avLst/>
          </a:prstGeom>
        </p:spPr>
      </p:pic>
      <p:sp>
        <p:nvSpPr>
          <p:cNvPr id="15" name="Title 2"/>
          <p:cNvSpPr txBox="1">
            <a:spLocks/>
          </p:cNvSpPr>
          <p:nvPr/>
        </p:nvSpPr>
        <p:spPr>
          <a:xfrm>
            <a:off x="455612" y="325244"/>
            <a:ext cx="8001001" cy="685800"/>
          </a:xfrm>
          <a:prstGeom prst="rect">
            <a:avLst/>
          </a:prstGeom>
        </p:spPr>
        <p:txBody>
          <a:bodyPr vert="horz" lIns="91440" tIns="45720" rIns="91440" bIns="45720" rtlCol="0" anchor="b">
            <a:normAutofit fontScale="70000" lnSpcReduction="2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Deep learning and neural networks</a:t>
            </a:r>
          </a:p>
        </p:txBody>
      </p:sp>
    </p:spTree>
    <p:extLst>
      <p:ext uri="{BB962C8B-B14F-4D97-AF65-F5344CB8AC3E}">
        <p14:creationId xmlns:p14="http://schemas.microsoft.com/office/powerpoint/2010/main" val="3902248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txBox="1">
            <a:spLocks/>
          </p:cNvSpPr>
          <p:nvPr/>
        </p:nvSpPr>
        <p:spPr>
          <a:xfrm>
            <a:off x="455612" y="325244"/>
            <a:ext cx="8001001" cy="685800"/>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Understanding a neuron</a:t>
            </a:r>
          </a:p>
        </p:txBody>
      </p:sp>
      <p:sp>
        <p:nvSpPr>
          <p:cNvPr id="6" name="TextBox 5"/>
          <p:cNvSpPr txBox="1"/>
          <p:nvPr/>
        </p:nvSpPr>
        <p:spPr>
          <a:xfrm>
            <a:off x="479424" y="5181600"/>
            <a:ext cx="5638800" cy="1569660"/>
          </a:xfrm>
          <a:prstGeom prst="rect">
            <a:avLst/>
          </a:prstGeom>
          <a:noFill/>
        </p:spPr>
        <p:txBody>
          <a:bodyPr wrap="square" rtlCol="0">
            <a:spAutoFit/>
          </a:bodyPr>
          <a:lstStyle/>
          <a:p>
            <a:r>
              <a:rPr lang="en-US" sz="2400" dirty="0"/>
              <a:t>Two simple functions:</a:t>
            </a:r>
          </a:p>
          <a:p>
            <a:pPr marL="285750" indent="-28575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A linear transformation: </a:t>
            </a:r>
            <a:r>
              <a:rPr lang="en-US" sz="2400" b="1" dirty="0" err="1"/>
              <a:t>Wx</a:t>
            </a:r>
            <a:r>
              <a:rPr lang="en-US" sz="2400" b="1" dirty="0"/>
              <a:t> + b</a:t>
            </a:r>
          </a:p>
          <a:p>
            <a:pPr marL="342900" indent="-342900">
              <a:buFont typeface="Arial" panose="020B0604020202020204" pitchFamily="34" charset="0"/>
              <a:buChar char="•"/>
            </a:pPr>
            <a:r>
              <a:rPr lang="en-US" sz="2400" dirty="0"/>
              <a:t>An activation function</a:t>
            </a:r>
          </a:p>
        </p:txBody>
      </p:sp>
      <p:pic>
        <p:nvPicPr>
          <p:cNvPr id="7" name="Picture 6">
            <a:extLst>
              <a:ext uri="{FF2B5EF4-FFF2-40B4-BE49-F238E27FC236}">
                <a16:creationId xmlns:a16="http://schemas.microsoft.com/office/drawing/2014/main" id="{924D1156-87D2-4433-85F3-AE752F096F0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14815" y="1011044"/>
            <a:ext cx="8606818" cy="4107056"/>
          </a:xfrm>
          <a:prstGeom prst="rect">
            <a:avLst/>
          </a:prstGeom>
        </p:spPr>
      </p:pic>
    </p:spTree>
    <p:extLst>
      <p:ext uri="{BB962C8B-B14F-4D97-AF65-F5344CB8AC3E}">
        <p14:creationId xmlns:p14="http://schemas.microsoft.com/office/powerpoint/2010/main" val="670022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DAD22C5C-A6D9-4F89-8BB6-62D4BBB7B2F4}"/>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Linear transformation (Y = </a:t>
            </a:r>
            <a:r>
              <a:rPr lang="en-US" sz="5400" dirty="0" err="1"/>
              <a:t>Wx</a:t>
            </a:r>
            <a:r>
              <a:rPr lang="en-US" sz="5400" dirty="0"/>
              <a:t> + b)</a:t>
            </a:r>
          </a:p>
        </p:txBody>
      </p:sp>
      <p:pic>
        <p:nvPicPr>
          <p:cNvPr id="12" name="Picture 11">
            <a:extLst>
              <a:ext uri="{FF2B5EF4-FFF2-40B4-BE49-F238E27FC236}">
                <a16:creationId xmlns:a16="http://schemas.microsoft.com/office/drawing/2014/main" id="{61A965AB-31A5-41FC-8E59-69C62C9503D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87343" y="1676400"/>
            <a:ext cx="5452137" cy="4497608"/>
          </a:xfrm>
          <a:prstGeom prst="rect">
            <a:avLst/>
          </a:prstGeom>
        </p:spPr>
      </p:pic>
      <p:sp>
        <p:nvSpPr>
          <p:cNvPr id="13" name="TextBox 12">
            <a:extLst>
              <a:ext uri="{FF2B5EF4-FFF2-40B4-BE49-F238E27FC236}">
                <a16:creationId xmlns:a16="http://schemas.microsoft.com/office/drawing/2014/main" id="{4856E8B8-5321-465D-8792-7413B018526E}"/>
              </a:ext>
            </a:extLst>
          </p:cNvPr>
          <p:cNvSpPr txBox="1"/>
          <p:nvPr/>
        </p:nvSpPr>
        <p:spPr>
          <a:xfrm>
            <a:off x="455612" y="1051868"/>
            <a:ext cx="5081588" cy="461665"/>
          </a:xfrm>
          <a:prstGeom prst="rect">
            <a:avLst/>
          </a:prstGeom>
          <a:noFill/>
        </p:spPr>
        <p:txBody>
          <a:bodyPr wrap="square" rtlCol="0">
            <a:spAutoFit/>
          </a:bodyPr>
          <a:lstStyle/>
          <a:p>
            <a:r>
              <a:rPr lang="en-US" sz="2400" dirty="0"/>
              <a:t>Regression with a single neuron</a:t>
            </a:r>
          </a:p>
        </p:txBody>
      </p:sp>
    </p:spTree>
    <p:extLst>
      <p:ext uri="{BB962C8B-B14F-4D97-AF65-F5344CB8AC3E}">
        <p14:creationId xmlns:p14="http://schemas.microsoft.com/office/powerpoint/2010/main" val="68502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A3019479-6CB1-4AA0-AD51-3D7E0D70DEEC}"/>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Activation Function</a:t>
            </a:r>
          </a:p>
        </p:txBody>
      </p:sp>
      <p:pic>
        <p:nvPicPr>
          <p:cNvPr id="1025" name="Picture 1" descr="Machine generated alternative text:&#10;Input layer &#10;Neural Network &#10;Hidden layer &#10;Output layer ">
            <a:extLst>
              <a:ext uri="{FF2B5EF4-FFF2-40B4-BE49-F238E27FC236}">
                <a16:creationId xmlns:a16="http://schemas.microsoft.com/office/drawing/2014/main" id="{F1B6E68A-B7E2-4688-B3A3-09068786F9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012" y="1523999"/>
            <a:ext cx="7696200" cy="47399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61D94730-88F3-4800-82DD-854640C0AB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71012" y="4267200"/>
            <a:ext cx="2619375" cy="2400300"/>
          </a:xfrm>
          <a:prstGeom prst="rect">
            <a:avLst/>
          </a:prstGeom>
        </p:spPr>
      </p:pic>
      <p:pic>
        <p:nvPicPr>
          <p:cNvPr id="8" name="Picture 7">
            <a:extLst>
              <a:ext uri="{FF2B5EF4-FFF2-40B4-BE49-F238E27FC236}">
                <a16:creationId xmlns:a16="http://schemas.microsoft.com/office/drawing/2014/main" id="{66CEB82F-85EE-44F0-8730-798652B905FE}"/>
              </a:ext>
            </a:extLst>
          </p:cNvPr>
          <p:cNvPicPr>
            <a:picLocks noChangeAspect="1"/>
          </p:cNvPicPr>
          <p:nvPr/>
        </p:nvPicPr>
        <p:blipFill>
          <a:blip r:embed="rId5"/>
          <a:stretch>
            <a:fillRect/>
          </a:stretch>
        </p:blipFill>
        <p:spPr>
          <a:xfrm>
            <a:off x="1150937" y="1588937"/>
            <a:ext cx="7372350" cy="4610100"/>
          </a:xfrm>
          <a:prstGeom prst="rect">
            <a:avLst/>
          </a:prstGeom>
        </p:spPr>
      </p:pic>
      <p:pic>
        <p:nvPicPr>
          <p:cNvPr id="11" name="Picture 10">
            <a:extLst>
              <a:ext uri="{FF2B5EF4-FFF2-40B4-BE49-F238E27FC236}">
                <a16:creationId xmlns:a16="http://schemas.microsoft.com/office/drawing/2014/main" id="{C796D9A3-B0C2-4C79-A659-2107E082E3E6}"/>
              </a:ext>
            </a:extLst>
          </p:cNvPr>
          <p:cNvPicPr>
            <a:picLocks noChangeAspect="1"/>
          </p:cNvPicPr>
          <p:nvPr/>
        </p:nvPicPr>
        <p:blipFill>
          <a:blip r:embed="rId6"/>
          <a:stretch>
            <a:fillRect/>
          </a:stretch>
        </p:blipFill>
        <p:spPr>
          <a:xfrm>
            <a:off x="989012" y="1511001"/>
            <a:ext cx="7715250" cy="4752975"/>
          </a:xfrm>
          <a:prstGeom prst="rect">
            <a:avLst/>
          </a:prstGeom>
        </p:spPr>
      </p:pic>
      <p:pic>
        <p:nvPicPr>
          <p:cNvPr id="12" name="Picture 11">
            <a:extLst>
              <a:ext uri="{FF2B5EF4-FFF2-40B4-BE49-F238E27FC236}">
                <a16:creationId xmlns:a16="http://schemas.microsoft.com/office/drawing/2014/main" id="{41877539-446D-4810-96BF-76B63B887572}"/>
              </a:ext>
            </a:extLst>
          </p:cNvPr>
          <p:cNvPicPr>
            <a:picLocks noChangeAspect="1"/>
          </p:cNvPicPr>
          <p:nvPr/>
        </p:nvPicPr>
        <p:blipFill>
          <a:blip r:embed="rId7"/>
          <a:stretch>
            <a:fillRect/>
          </a:stretch>
        </p:blipFill>
        <p:spPr>
          <a:xfrm>
            <a:off x="455612" y="1511000"/>
            <a:ext cx="8391525" cy="4752975"/>
          </a:xfrm>
          <a:prstGeom prst="rect">
            <a:avLst/>
          </a:prstGeom>
        </p:spPr>
      </p:pic>
    </p:spTree>
    <p:extLst>
      <p:ext uri="{BB962C8B-B14F-4D97-AF65-F5344CB8AC3E}">
        <p14:creationId xmlns:p14="http://schemas.microsoft.com/office/powerpoint/2010/main" val="2002899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randombar(horizontal)">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8A8C94CA-20CF-4610-92C6-F5B2E6714D0D}"/>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Activation Function</a:t>
            </a:r>
          </a:p>
        </p:txBody>
      </p:sp>
      <p:pic>
        <p:nvPicPr>
          <p:cNvPr id="9" name="Picture 8">
            <a:extLst>
              <a:ext uri="{FF2B5EF4-FFF2-40B4-BE49-F238E27FC236}">
                <a16:creationId xmlns:a16="http://schemas.microsoft.com/office/drawing/2014/main" id="{001CF72A-4041-4F71-ADDC-EB5541D5E5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0637" y="990600"/>
            <a:ext cx="7619999" cy="5482167"/>
          </a:xfrm>
          <a:prstGeom prst="rect">
            <a:avLst/>
          </a:prstGeom>
        </p:spPr>
      </p:pic>
      <p:pic>
        <p:nvPicPr>
          <p:cNvPr id="2" name="Picture 1">
            <a:extLst>
              <a:ext uri="{FF2B5EF4-FFF2-40B4-BE49-F238E27FC236}">
                <a16:creationId xmlns:a16="http://schemas.microsoft.com/office/drawing/2014/main" id="{4B27D1C2-005C-4F6E-AD60-E42A8B8A2202}"/>
              </a:ext>
            </a:extLst>
          </p:cNvPr>
          <p:cNvPicPr>
            <a:picLocks noChangeAspect="1"/>
          </p:cNvPicPr>
          <p:nvPr/>
        </p:nvPicPr>
        <p:blipFill>
          <a:blip r:embed="rId4"/>
          <a:stretch>
            <a:fillRect/>
          </a:stretch>
        </p:blipFill>
        <p:spPr>
          <a:xfrm>
            <a:off x="2208212" y="1600200"/>
            <a:ext cx="8324850" cy="3276600"/>
          </a:xfrm>
          <a:prstGeom prst="rect">
            <a:avLst/>
          </a:prstGeom>
        </p:spPr>
      </p:pic>
    </p:spTree>
    <p:extLst>
      <p:ext uri="{BB962C8B-B14F-4D97-AF65-F5344CB8AC3E}">
        <p14:creationId xmlns:p14="http://schemas.microsoft.com/office/powerpoint/2010/main" val="4097729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raduation Album 16x9">
  <a:themeElements>
    <a:clrScheme name="GraduationAlbum_16x9">
      <a:dk1>
        <a:sysClr val="windowText" lastClr="000000"/>
      </a:dk1>
      <a:lt1>
        <a:sysClr val="window" lastClr="FFFFFF"/>
      </a:lt1>
      <a:dk2>
        <a:srgbClr val="292929"/>
      </a:dk2>
      <a:lt2>
        <a:srgbClr val="DDDDDD"/>
      </a:lt2>
      <a:accent1>
        <a:srgbClr val="E1AC16"/>
      </a:accent1>
      <a:accent2>
        <a:srgbClr val="1E83DE"/>
      </a:accent2>
      <a:accent3>
        <a:srgbClr val="BA1010"/>
      </a:accent3>
      <a:accent4>
        <a:srgbClr val="DC7106"/>
      </a:accent4>
      <a:accent5>
        <a:srgbClr val="407F21"/>
      </a:accent5>
      <a:accent6>
        <a:srgbClr val="6C4576"/>
      </a:accent6>
      <a:hlink>
        <a:srgbClr val="E1AC16"/>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GraduationAlbum_16x9">
      <a:dk1>
        <a:sysClr val="windowText" lastClr="000000"/>
      </a:dk1>
      <a:lt1>
        <a:sysClr val="window" lastClr="FFFFFF"/>
      </a:lt1>
      <a:dk2>
        <a:srgbClr val="292929"/>
      </a:dk2>
      <a:lt2>
        <a:srgbClr val="DDDDDD"/>
      </a:lt2>
      <a:accent1>
        <a:srgbClr val="E1AC16"/>
      </a:accent1>
      <a:accent2>
        <a:srgbClr val="1E83DE"/>
      </a:accent2>
      <a:accent3>
        <a:srgbClr val="BA1010"/>
      </a:accent3>
      <a:accent4>
        <a:srgbClr val="DC7106"/>
      </a:accent4>
      <a:accent5>
        <a:srgbClr val="407F21"/>
      </a:accent5>
      <a:accent6>
        <a:srgbClr val="6C4576"/>
      </a:accent6>
      <a:hlink>
        <a:srgbClr val="E1AC16"/>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GraduationAlbum_16x9">
      <a:dk1>
        <a:sysClr val="windowText" lastClr="000000"/>
      </a:dk1>
      <a:lt1>
        <a:sysClr val="window" lastClr="FFFFFF"/>
      </a:lt1>
      <a:dk2>
        <a:srgbClr val="292929"/>
      </a:dk2>
      <a:lt2>
        <a:srgbClr val="DDDDDD"/>
      </a:lt2>
      <a:accent1>
        <a:srgbClr val="E1AC16"/>
      </a:accent1>
      <a:accent2>
        <a:srgbClr val="1E83DE"/>
      </a:accent2>
      <a:accent3>
        <a:srgbClr val="BA1010"/>
      </a:accent3>
      <a:accent4>
        <a:srgbClr val="DC7106"/>
      </a:accent4>
      <a:accent5>
        <a:srgbClr val="407F21"/>
      </a:accent5>
      <a:accent6>
        <a:srgbClr val="6C4576"/>
      </a:accent6>
      <a:hlink>
        <a:srgbClr val="E1AC16"/>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9C8F2D3-14B3-419F-90A1-087E04E0E8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Graduation photo album, black (widescreen)</Template>
  <TotalTime>0</TotalTime>
  <Words>923</Words>
  <Application>Microsoft Office PowerPoint</Application>
  <PresentationFormat>Custom</PresentationFormat>
  <Paragraphs>102</Paragraphs>
  <Slides>11</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Cambria</vt:lpstr>
      <vt:lpstr>Graduation Album 16x9</vt:lpstr>
      <vt:lpstr>Introduction to deep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2017-09-18T20:03:14Z</dcterms:created>
  <dcterms:modified xsi:type="dcterms:W3CDTF">2017-09-21T17:29:30Z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TC028133329991</vt:lpwstr>
  </property>
</Properties>
</file>